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256" r:id="rId2"/>
    <p:sldId id="333" r:id="rId3"/>
    <p:sldId id="334" r:id="rId4"/>
    <p:sldId id="335" r:id="rId5"/>
    <p:sldId id="336" r:id="rId6"/>
    <p:sldId id="337" r:id="rId7"/>
    <p:sldId id="338" r:id="rId8"/>
    <p:sldId id="339" r:id="rId9"/>
    <p:sldId id="340" r:id="rId10"/>
    <p:sldId id="342" r:id="rId11"/>
    <p:sldId id="341" r:id="rId12"/>
    <p:sldId id="344" r:id="rId13"/>
    <p:sldId id="343" r:id="rId14"/>
    <p:sldId id="345" r:id="rId15"/>
    <p:sldId id="347" r:id="rId16"/>
    <p:sldId id="348" r:id="rId17"/>
    <p:sldId id="346" r:id="rId18"/>
    <p:sldId id="349" r:id="rId19"/>
    <p:sldId id="350" r:id="rId20"/>
    <p:sldId id="375" r:id="rId21"/>
    <p:sldId id="376" r:id="rId22"/>
    <p:sldId id="351" r:id="rId23"/>
    <p:sldId id="352" r:id="rId24"/>
    <p:sldId id="353" r:id="rId25"/>
    <p:sldId id="354" r:id="rId26"/>
    <p:sldId id="355" r:id="rId27"/>
    <p:sldId id="356" r:id="rId28"/>
    <p:sldId id="357" r:id="rId29"/>
    <p:sldId id="358" r:id="rId30"/>
    <p:sldId id="361" r:id="rId31"/>
    <p:sldId id="362" r:id="rId32"/>
    <p:sldId id="363" r:id="rId33"/>
    <p:sldId id="364" r:id="rId34"/>
    <p:sldId id="365" r:id="rId35"/>
    <p:sldId id="366" r:id="rId36"/>
    <p:sldId id="359" r:id="rId37"/>
    <p:sldId id="360" r:id="rId38"/>
    <p:sldId id="367" r:id="rId39"/>
    <p:sldId id="368" r:id="rId40"/>
    <p:sldId id="369" r:id="rId41"/>
    <p:sldId id="370" r:id="rId42"/>
    <p:sldId id="371" r:id="rId43"/>
    <p:sldId id="372" r:id="rId44"/>
    <p:sldId id="374" r:id="rId45"/>
    <p:sldId id="373" r:id="rId46"/>
    <p:sldId id="377" r:id="rId47"/>
    <p:sldId id="378" r:id="rId48"/>
    <p:sldId id="381" r:id="rId49"/>
    <p:sldId id="379" r:id="rId50"/>
    <p:sldId id="382" r:id="rId51"/>
    <p:sldId id="383" r:id="rId52"/>
    <p:sldId id="384" r:id="rId53"/>
    <p:sldId id="385" r:id="rId54"/>
    <p:sldId id="386" r:id="rId55"/>
    <p:sldId id="427" r:id="rId56"/>
    <p:sldId id="428" r:id="rId57"/>
    <p:sldId id="429" r:id="rId58"/>
    <p:sldId id="430" r:id="rId59"/>
    <p:sldId id="431" r:id="rId60"/>
    <p:sldId id="417" r:id="rId61"/>
    <p:sldId id="418" r:id="rId62"/>
    <p:sldId id="419" r:id="rId63"/>
    <p:sldId id="420" r:id="rId64"/>
    <p:sldId id="421" r:id="rId65"/>
    <p:sldId id="422" r:id="rId66"/>
    <p:sldId id="423" r:id="rId67"/>
    <p:sldId id="424" r:id="rId68"/>
    <p:sldId id="425" r:id="rId69"/>
    <p:sldId id="426" r:id="rId70"/>
    <p:sldId id="389" r:id="rId71"/>
    <p:sldId id="391" r:id="rId72"/>
    <p:sldId id="393" r:id="rId73"/>
    <p:sldId id="406" r:id="rId74"/>
    <p:sldId id="407" r:id="rId75"/>
    <p:sldId id="408" r:id="rId76"/>
    <p:sldId id="409" r:id="rId77"/>
    <p:sldId id="432" r:id="rId78"/>
    <p:sldId id="433" r:id="rId79"/>
    <p:sldId id="434" r:id="rId80"/>
    <p:sldId id="410" r:id="rId81"/>
    <p:sldId id="411" r:id="rId82"/>
    <p:sldId id="413" r:id="rId83"/>
    <p:sldId id="414" r:id="rId84"/>
  </p:sldIdLst>
  <p:sldSz cx="1219835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6600"/>
    <a:srgbClr val="7F7F7F"/>
    <a:srgbClr val="000000"/>
    <a:srgbClr val="4F81BD"/>
    <a:srgbClr val="000066"/>
    <a:srgbClr val="3B79CE"/>
    <a:srgbClr val="3333CC"/>
    <a:srgbClr val="FD7A2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1" autoAdjust="0"/>
    <p:restoredTop sz="94620" autoAdjust="0"/>
  </p:normalViewPr>
  <p:slideViewPr>
    <p:cSldViewPr>
      <p:cViewPr varScale="1">
        <p:scale>
          <a:sx n="80" d="100"/>
          <a:sy n="80" d="100"/>
        </p:scale>
        <p:origin x="-108" y="-522"/>
      </p:cViewPr>
      <p:guideLst>
        <p:guide orient="horz" pos="2160"/>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notesViewPr>
    <p:cSldViewPr>
      <p:cViewPr varScale="1">
        <p:scale>
          <a:sx n="86" d="100"/>
          <a:sy n="86" d="100"/>
        </p:scale>
        <p:origin x="-3834"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10" Type="http://schemas.openxmlformats.org/officeDocument/2006/relationships/image" Target="../media/image110.wmf"/><Relationship Id="rId4" Type="http://schemas.openxmlformats.org/officeDocument/2006/relationships/image" Target="../media/image104.wmf"/><Relationship Id="rId9" Type="http://schemas.openxmlformats.org/officeDocument/2006/relationships/image" Target="../media/image10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image" Target="../media/image97.wmf"/><Relationship Id="rId3" Type="http://schemas.openxmlformats.org/officeDocument/2006/relationships/image" Target="../media/image87.wmf"/><Relationship Id="rId7" Type="http://schemas.openxmlformats.org/officeDocument/2006/relationships/image" Target="../media/image91.wmf"/><Relationship Id="rId12" Type="http://schemas.openxmlformats.org/officeDocument/2006/relationships/image" Target="../media/image96.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11" Type="http://schemas.openxmlformats.org/officeDocument/2006/relationships/image" Target="../media/image95.wmf"/><Relationship Id="rId5" Type="http://schemas.openxmlformats.org/officeDocument/2006/relationships/image" Target="../media/image89.wmf"/><Relationship Id="rId10"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image" Target="../media/image93.wmf"/><Relationship Id="rId14"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F7E9F4-33B6-460F-A1C4-D7CBFC6B46E3}" type="datetimeFigureOut">
              <a:rPr lang="zh-CN" altLang="en-US" smtClean="0"/>
              <a:pPr/>
              <a:t>2021/10/4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30C67A-3E65-463C-99FF-5E91E118B9C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534892-2594-4348-9B59-391C3F1BE7C4}" type="datetimeFigureOut">
              <a:rPr lang="zh-CN" altLang="en-US" smtClean="0"/>
              <a:pPr/>
              <a:t>2021/10/4</a:t>
            </a:fld>
            <a:endParaRPr lang="zh-CN" altLang="en-US"/>
          </a:p>
        </p:txBody>
      </p:sp>
      <p:sp>
        <p:nvSpPr>
          <p:cNvPr id="4" name="幻灯片图像占位符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D031C7-A97A-4B3D-B11F-B8701A7D0714}" type="slidenum">
              <a:rPr lang="zh-CN" altLang="en-US" smtClean="0"/>
              <a:pPr/>
              <a:t>‹#›</a:t>
            </a:fld>
            <a:endParaRPr lang="zh-CN" altLang="en-US"/>
          </a:p>
        </p:txBody>
      </p:sp>
    </p:spTree>
    <p:extLst>
      <p:ext uri="{BB962C8B-B14F-4D97-AF65-F5344CB8AC3E}">
        <p14:creationId xmlns="" xmlns:p14="http://schemas.microsoft.com/office/powerpoint/2010/main" val="1114224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A401784-9B88-4AD2-8D19-6EBF5B2DBFA6}" type="slidenum">
              <a:rPr lang="zh-CN" altLang="en-US" smtClean="0"/>
              <a:pPr>
                <a:defRPr/>
              </a:pPr>
              <a:t>55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A401784-9B88-4AD2-8D19-6EBF5B2DBFA6}" type="slidenum">
              <a:rPr lang="zh-CN" altLang="en-US" smtClean="0"/>
              <a:pPr>
                <a:defRPr/>
              </a:pPr>
              <a:t>57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A401784-9B88-4AD2-8D19-6EBF5B2DBFA6}" type="slidenum">
              <a:rPr lang="zh-CN" altLang="en-US" smtClean="0"/>
              <a:pPr>
                <a:defRPr/>
              </a:pPr>
              <a:t>58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A401784-9B88-4AD2-8D19-6EBF5B2DBFA6}" type="slidenum">
              <a:rPr lang="zh-CN" altLang="en-US" smtClean="0"/>
              <a:pPr>
                <a:defRPr/>
              </a:pPr>
              <a:t>59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2" name="矩形 1"/>
          <p:cNvSpPr/>
          <p:nvPr userDrawn="1"/>
        </p:nvSpPr>
        <p:spPr>
          <a:xfrm>
            <a:off x="0" y="0"/>
            <a:ext cx="121999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11"/>
          <p:cNvSpPr>
            <a:spLocks/>
          </p:cNvSpPr>
          <p:nvPr userDrawn="1"/>
        </p:nvSpPr>
        <p:spPr bwMode="auto">
          <a:xfrm>
            <a:off x="-813" y="4581129"/>
            <a:ext cx="12199975" cy="2393433"/>
          </a:xfrm>
          <a:custGeom>
            <a:avLst/>
            <a:gdLst/>
            <a:ahLst/>
            <a:cxnLst>
              <a:cxn ang="0">
                <a:pos x="2932" y="144"/>
              </a:cxn>
              <a:cxn ang="0">
                <a:pos x="2932" y="0"/>
              </a:cxn>
              <a:cxn ang="0">
                <a:pos x="0" y="107"/>
              </a:cxn>
              <a:cxn ang="0">
                <a:pos x="0" y="144"/>
              </a:cxn>
              <a:cxn ang="0">
                <a:pos x="2932" y="144"/>
              </a:cxn>
            </a:cxnLst>
            <a:rect l="0" t="0" r="r" b="b"/>
            <a:pathLst>
              <a:path w="2932" h="151">
                <a:moveTo>
                  <a:pt x="2932" y="144"/>
                </a:moveTo>
                <a:cubicBezTo>
                  <a:pt x="2932" y="0"/>
                  <a:pt x="2932" y="0"/>
                  <a:pt x="2932" y="0"/>
                </a:cubicBezTo>
                <a:cubicBezTo>
                  <a:pt x="2207" y="115"/>
                  <a:pt x="1230" y="151"/>
                  <a:pt x="0" y="107"/>
                </a:cubicBezTo>
                <a:cubicBezTo>
                  <a:pt x="0" y="144"/>
                  <a:pt x="0" y="144"/>
                  <a:pt x="0" y="144"/>
                </a:cubicBezTo>
                <a:cubicBezTo>
                  <a:pt x="2932" y="144"/>
                  <a:pt x="2932" y="144"/>
                  <a:pt x="2932" y="144"/>
                </a:cubicBezTo>
                <a:close/>
              </a:path>
            </a:pathLst>
          </a:custGeom>
          <a:solidFill>
            <a:srgbClr val="3B79C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五边形 5"/>
          <p:cNvSpPr/>
          <p:nvPr userDrawn="1"/>
        </p:nvSpPr>
        <p:spPr>
          <a:xfrm>
            <a:off x="1" y="329027"/>
            <a:ext cx="3290131" cy="432048"/>
          </a:xfrm>
          <a:prstGeom prst="homePlate">
            <a:avLst>
              <a:gd name="adj" fmla="val 26606"/>
            </a:avLst>
          </a:pr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14" name="燕尾形 13"/>
          <p:cNvSpPr/>
          <p:nvPr userDrawn="1"/>
        </p:nvSpPr>
        <p:spPr>
          <a:xfrm>
            <a:off x="3278951" y="329027"/>
            <a:ext cx="216080" cy="432048"/>
          </a:xfrm>
          <a:prstGeom prst="chevron">
            <a:avLst/>
          </a:pr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15" name="燕尾形 14"/>
          <p:cNvSpPr/>
          <p:nvPr userDrawn="1"/>
        </p:nvSpPr>
        <p:spPr>
          <a:xfrm>
            <a:off x="3483851" y="329027"/>
            <a:ext cx="216080" cy="432048"/>
          </a:xfrm>
          <a:prstGeom prst="chevron">
            <a:avLst/>
          </a:pr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pic>
        <p:nvPicPr>
          <p:cNvPr id="9" name="Picture 3" descr="C:\Documents and Settings\t11318\桌面\modulo_texto.jpg"/>
          <p:cNvPicPr>
            <a:picLocks noChangeAspect="1" noChangeArrowheads="1"/>
          </p:cNvPicPr>
          <p:nvPr userDrawn="1"/>
        </p:nvPicPr>
        <p:blipFill>
          <a:blip r:embed="rId2" cstate="print">
            <a:extLst>
              <a:ext uri="{28A0092B-C50C-407E-A947-70E740481C1C}">
                <a14:useLocalDpi xmlns="" xmlns:a14="http://schemas.microsoft.com/office/drawing/2010/main"/>
              </a:ext>
            </a:extLst>
          </a:blip>
          <a:srcRect/>
          <a:stretch>
            <a:fillRect/>
          </a:stretch>
        </p:blipFill>
        <p:spPr bwMode="auto">
          <a:xfrm>
            <a:off x="0" y="2710466"/>
            <a:ext cx="7707188" cy="3310823"/>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7"/>
          <p:cNvSpPr txBox="1">
            <a:spLocks noChangeArrowheads="1"/>
          </p:cNvSpPr>
          <p:nvPr userDrawn="1"/>
        </p:nvSpPr>
        <p:spPr bwMode="auto">
          <a:xfrm>
            <a:off x="194519" y="375774"/>
            <a:ext cx="286915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l" eaLnBrk="1" hangingPunct="1"/>
            <a:r>
              <a:rPr lang="zh-CN" altLang="en-US" sz="1600" b="0" dirty="0" smtClean="0">
                <a:solidFill>
                  <a:schemeClr val="bg1"/>
                </a:solidFill>
                <a:latin typeface="微软雅黑" pitchFamily="34" charset="-122"/>
                <a:ea typeface="微软雅黑" pitchFamily="34" charset="-122"/>
                <a:cs typeface="Arial Unicode MS" pitchFamily="34" charset="-122"/>
              </a:rPr>
              <a:t>实外信息学竞赛集训</a:t>
            </a:r>
            <a:endParaRPr lang="zh-CN" altLang="en-US" sz="1600" b="0" dirty="0">
              <a:solidFill>
                <a:schemeClr val="bg1"/>
              </a:solidFill>
              <a:latin typeface="微软雅黑" pitchFamily="34" charset="-122"/>
              <a:ea typeface="微软雅黑" pitchFamily="34" charset="-122"/>
              <a:cs typeface="Arial Unicode MS" pitchFamily="34" charset="-122"/>
            </a:endParaRPr>
          </a:p>
        </p:txBody>
      </p:sp>
      <p:sp>
        <p:nvSpPr>
          <p:cNvPr id="16" name="TextBox 15"/>
          <p:cNvSpPr txBox="1"/>
          <p:nvPr userDrawn="1"/>
        </p:nvSpPr>
        <p:spPr>
          <a:xfrm>
            <a:off x="3741721" y="1514984"/>
            <a:ext cx="8191620" cy="707886"/>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4000" kern="1200" spc="50" dirty="0" smtClean="0">
                <a:ln w="11430"/>
                <a:solidFill>
                  <a:schemeClr val="tx1"/>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rPr>
              <a:t>竞赛题目分析</a:t>
            </a:r>
            <a:endParaRPr lang="en-US" altLang="zh-CN" sz="4000" kern="1200" spc="50" dirty="0" smtClean="0">
              <a:ln w="11430"/>
              <a:solidFill>
                <a:schemeClr val="tx1"/>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endParaRPr>
          </a:p>
        </p:txBody>
      </p:sp>
      <p:sp>
        <p:nvSpPr>
          <p:cNvPr id="17" name="TextBox 16"/>
          <p:cNvSpPr txBox="1"/>
          <p:nvPr userDrawn="1"/>
        </p:nvSpPr>
        <p:spPr>
          <a:xfrm>
            <a:off x="9988619" y="464354"/>
            <a:ext cx="1944722" cy="523220"/>
          </a:xfrm>
          <a:prstGeom prst="rect">
            <a:avLst/>
          </a:prstGeom>
          <a:noFill/>
          <a:effectLst>
            <a:reflection blurRad="6350" stA="50000" endA="300" endPos="38500" dist="50800" dir="5400000" sy="-100000" algn="bl" rotWithShape="0"/>
          </a:effectLst>
        </p:spPr>
        <p:txBody>
          <a:bodyPr wrap="square" rtlCol="0" anchor="ctr">
            <a:spAutoFit/>
          </a:bodyPr>
          <a:lstStyle/>
          <a:p>
            <a:pPr algn="r"/>
            <a:r>
              <a:rPr lang="en-US" altLang="zh-CN" sz="2800" dirty="0" smtClean="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rPr>
              <a:t>IT</a:t>
            </a:r>
            <a:endParaRPr lang="zh-CN" altLang="en-US" sz="2800" dirty="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矩形 17"/>
          <p:cNvSpPr/>
          <p:nvPr userDrawn="1"/>
        </p:nvSpPr>
        <p:spPr>
          <a:xfrm>
            <a:off x="7179295" y="2806770"/>
            <a:ext cx="4680520" cy="461665"/>
          </a:xfrm>
          <a:prstGeom prst="rect">
            <a:avLst/>
          </a:prstGeom>
        </p:spPr>
        <p:txBody>
          <a:bodyPr wrap="square" anchor="ctr">
            <a:spAutoFit/>
          </a:bodyPr>
          <a:lstStyle/>
          <a:p>
            <a:pPr algn="r"/>
            <a:r>
              <a:rPr lang="en-US" altLang="zh-CN" sz="2400" b="0"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rPr>
              <a:t>——</a:t>
            </a:r>
            <a:r>
              <a:rPr lang="zh-CN" altLang="en-US" sz="2400" b="0"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rPr>
              <a:t>成都市实验外国语学校  何山</a:t>
            </a:r>
            <a:endParaRPr lang="zh-CN" altLang="en-US" sz="2400" b="0" dirty="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endParaRPr>
          </a:p>
        </p:txBody>
      </p:sp>
      <p:pic>
        <p:nvPicPr>
          <p:cNvPr id="12" name="图片 11" descr="校徽.jpg"/>
          <p:cNvPicPr>
            <a:picLocks noChangeAspect="1"/>
          </p:cNvPicPr>
          <p:nvPr userDrawn="1"/>
        </p:nvPicPr>
        <p:blipFill>
          <a:blip r:embed="rId3" cstate="print"/>
          <a:stretch>
            <a:fillRect/>
          </a:stretch>
        </p:blipFill>
        <p:spPr>
          <a:xfrm>
            <a:off x="3851289" y="188078"/>
            <a:ext cx="648072" cy="648072"/>
          </a:xfrm>
          <a:prstGeom prst="rect">
            <a:avLst/>
          </a:prstGeom>
        </p:spPr>
      </p:pic>
    </p:spTree>
    <p:extLst>
      <p:ext uri="{BB962C8B-B14F-4D97-AF65-F5344CB8AC3E}">
        <p14:creationId xmlns="" xmlns:p14="http://schemas.microsoft.com/office/powerpoint/2010/main" val="42238077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8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6*min(max(#ppt_w*#ppt_h,.3),1)-7.4)/-.7*#ppt_w"/>
                                          </p:val>
                                        </p:tav>
                                        <p:tav tm="100000">
                                          <p:val>
                                            <p:strVal val="#ppt_w"/>
                                          </p:val>
                                        </p:tav>
                                      </p:tavLst>
                                    </p:anim>
                                    <p:anim calcmode="lin" valueType="num">
                                      <p:cBhvr>
                                        <p:cTn id="8" dur="500" fill="hold"/>
                                        <p:tgtEl>
                                          <p:spTgt spid="16"/>
                                        </p:tgtEl>
                                        <p:attrNameLst>
                                          <p:attrName>ppt_h</p:attrName>
                                        </p:attrNameLst>
                                      </p:cBhvr>
                                      <p:tavLst>
                                        <p:tav tm="0">
                                          <p:val>
                                            <p:strVal val="(6*min(max(#ppt_w*#ppt_h,.3),1)-7.4)/-.7*#ppt_h"/>
                                          </p:val>
                                        </p:tav>
                                        <p:tav tm="100000">
                                          <p:val>
                                            <p:strVal val="#ppt_h"/>
                                          </p:val>
                                        </p:tav>
                                      </p:tavLst>
                                    </p:anim>
                                    <p:anim calcmode="lin" valueType="num">
                                      <p:cBhvr>
                                        <p:cTn id="9" dur="500" fill="hold"/>
                                        <p:tgtEl>
                                          <p:spTgt spid="16"/>
                                        </p:tgtEl>
                                        <p:attrNameLst>
                                          <p:attrName>ppt_x</p:attrName>
                                        </p:attrNameLst>
                                      </p:cBhvr>
                                      <p:tavLst>
                                        <p:tav tm="0">
                                          <p:val>
                                            <p:fltVal val="0.5"/>
                                          </p:val>
                                        </p:tav>
                                        <p:tav tm="100000">
                                          <p:val>
                                            <p:strVal val="#ppt_x"/>
                                          </p:val>
                                        </p:tav>
                                      </p:tavLst>
                                    </p:anim>
                                    <p:anim calcmode="lin" valueType="num">
                                      <p:cBhvr>
                                        <p:cTn id="10" dur="5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950"/>
                            </p:stCondLst>
                            <p:childTnLst>
                              <p:par>
                                <p:cTn id="12" presetID="2" presetClass="entr" presetSubtype="2" decel="100000" fill="hold" grpId="0" nodeType="afterEffect">
                                  <p:stCondLst>
                                    <p:cond delay="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3050"/>
            <a:ext cx="401317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16" y="273051"/>
            <a:ext cx="6819216"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18" y="1435101"/>
            <a:ext cx="401317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917" y="6356351"/>
            <a:ext cx="2846282" cy="365125"/>
          </a:xfrm>
          <a:prstGeom prst="rect">
            <a:avLst/>
          </a:prstGeom>
        </p:spPr>
        <p:txBody>
          <a:bodyPr/>
          <a:lstStyle/>
          <a:p>
            <a:fld id="{530820CF-B880-4189-942D-D702A7CBA730}" type="datetimeFigureOut">
              <a:rPr lang="zh-CN" altLang="en-US" smtClean="0"/>
              <a:pPr/>
              <a:t>2021/10/4</a:t>
            </a:fld>
            <a:endParaRPr lang="zh-CN" altLang="en-US"/>
          </a:p>
        </p:txBody>
      </p:sp>
      <p:sp>
        <p:nvSpPr>
          <p:cNvPr id="6" name="页脚占位符 5"/>
          <p:cNvSpPr>
            <a:spLocks noGrp="1"/>
          </p:cNvSpPr>
          <p:nvPr>
            <p:ph type="ftr" sz="quarter" idx="11"/>
          </p:nvPr>
        </p:nvSpPr>
        <p:spPr>
          <a:xfrm>
            <a:off x="4167770" y="6356351"/>
            <a:ext cx="3862811"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42151" y="6356351"/>
            <a:ext cx="2846282"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0600"/>
            <a:ext cx="731901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2" y="612775"/>
            <a:ext cx="731901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962" y="5367338"/>
            <a:ext cx="731901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917" y="6356351"/>
            <a:ext cx="2846282" cy="365125"/>
          </a:xfrm>
          <a:prstGeom prst="rect">
            <a:avLst/>
          </a:prstGeom>
        </p:spPr>
        <p:txBody>
          <a:bodyPr/>
          <a:lstStyle/>
          <a:p>
            <a:fld id="{530820CF-B880-4189-942D-D702A7CBA730}" type="datetimeFigureOut">
              <a:rPr lang="zh-CN" altLang="en-US" smtClean="0"/>
              <a:pPr/>
              <a:t>2021/10/4</a:t>
            </a:fld>
            <a:endParaRPr lang="zh-CN" altLang="en-US"/>
          </a:p>
        </p:txBody>
      </p:sp>
      <p:sp>
        <p:nvSpPr>
          <p:cNvPr id="6" name="页脚占位符 5"/>
          <p:cNvSpPr>
            <a:spLocks noGrp="1"/>
          </p:cNvSpPr>
          <p:nvPr>
            <p:ph type="ftr" sz="quarter" idx="11"/>
          </p:nvPr>
        </p:nvSpPr>
        <p:spPr>
          <a:xfrm>
            <a:off x="4167770" y="6356351"/>
            <a:ext cx="3862811"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42151" y="6356351"/>
            <a:ext cx="2846282"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5"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1600201"/>
            <a:ext cx="10978515"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917" y="6356351"/>
            <a:ext cx="2846282" cy="365125"/>
          </a:xfrm>
          <a:prstGeom prst="rect">
            <a:avLst/>
          </a:prstGeom>
        </p:spPr>
        <p:txBody>
          <a:bodyPr/>
          <a:lstStyle/>
          <a:p>
            <a:fld id="{530820CF-B880-4189-942D-D702A7CBA730}" type="datetimeFigureOut">
              <a:rPr lang="zh-CN" altLang="en-US" smtClean="0"/>
              <a:pPr/>
              <a:t>2021/10/4</a:t>
            </a:fld>
            <a:endParaRPr lang="zh-CN" altLang="en-US"/>
          </a:p>
        </p:txBody>
      </p:sp>
      <p:sp>
        <p:nvSpPr>
          <p:cNvPr id="5" name="页脚占位符 4"/>
          <p:cNvSpPr>
            <a:spLocks noGrp="1"/>
          </p:cNvSpPr>
          <p:nvPr>
            <p:ph type="ftr" sz="quarter" idx="11"/>
          </p:nvPr>
        </p:nvSpPr>
        <p:spPr>
          <a:xfrm>
            <a:off x="4167770" y="6356351"/>
            <a:ext cx="3862811"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42151" y="6356351"/>
            <a:ext cx="2846282"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74639"/>
            <a:ext cx="2744629"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274639"/>
            <a:ext cx="8030580" cy="5851525"/>
          </a:xfrm>
          <a:prstGeom prst="rect">
            <a:avLst/>
          </a:prstGeo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09917" y="6356351"/>
            <a:ext cx="2846282" cy="365125"/>
          </a:xfrm>
          <a:prstGeom prst="rect">
            <a:avLst/>
          </a:prstGeom>
        </p:spPr>
        <p:txBody>
          <a:bodyPr/>
          <a:lstStyle/>
          <a:p>
            <a:fld id="{530820CF-B880-4189-942D-D702A7CBA730}" type="datetimeFigureOut">
              <a:rPr lang="zh-CN" altLang="en-US" smtClean="0"/>
              <a:pPr/>
              <a:t>2021/10/4</a:t>
            </a:fld>
            <a:endParaRPr lang="zh-CN" altLang="en-US"/>
          </a:p>
        </p:txBody>
      </p:sp>
      <p:sp>
        <p:nvSpPr>
          <p:cNvPr id="5" name="页脚占位符 4"/>
          <p:cNvSpPr>
            <a:spLocks noGrp="1"/>
          </p:cNvSpPr>
          <p:nvPr>
            <p:ph type="ftr" sz="quarter" idx="11"/>
          </p:nvPr>
        </p:nvSpPr>
        <p:spPr>
          <a:xfrm>
            <a:off x="4167770" y="6356351"/>
            <a:ext cx="3862811"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42151" y="6356351"/>
            <a:ext cx="2846282"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136831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5"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917" y="6356351"/>
            <a:ext cx="2846282" cy="365125"/>
          </a:xfrm>
          <a:prstGeom prst="rect">
            <a:avLst/>
          </a:prstGeom>
        </p:spPr>
        <p:txBody>
          <a:bodyPr/>
          <a:lstStyle/>
          <a:p>
            <a:fld id="{530820CF-B880-4189-942D-D702A7CBA730}" type="datetimeFigureOut">
              <a:rPr lang="zh-CN" altLang="en-US" smtClean="0"/>
              <a:pPr/>
              <a:t>2021/10/4</a:t>
            </a:fld>
            <a:endParaRPr lang="zh-CN" altLang="en-US"/>
          </a:p>
        </p:txBody>
      </p:sp>
      <p:sp>
        <p:nvSpPr>
          <p:cNvPr id="4" name="页脚占位符 3"/>
          <p:cNvSpPr>
            <a:spLocks noGrp="1"/>
          </p:cNvSpPr>
          <p:nvPr>
            <p:ph type="ftr" sz="quarter" idx="11"/>
          </p:nvPr>
        </p:nvSpPr>
        <p:spPr>
          <a:xfrm>
            <a:off x="4167770" y="6356351"/>
            <a:ext cx="3862811"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42151" y="6356351"/>
            <a:ext cx="2846282"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6351"/>
            <a:ext cx="2846282" cy="365125"/>
          </a:xfrm>
          <a:prstGeom prst="rect">
            <a:avLst/>
          </a:prstGeom>
        </p:spPr>
        <p:txBody>
          <a:bodyPr/>
          <a:lstStyle/>
          <a:p>
            <a:fld id="{530820CF-B880-4189-942D-D702A7CBA730}" type="datetimeFigureOut">
              <a:rPr lang="zh-CN" altLang="en-US" smtClean="0"/>
              <a:pPr/>
              <a:t>2021/10/4</a:t>
            </a:fld>
            <a:endParaRPr lang="zh-CN" altLang="en-US"/>
          </a:p>
        </p:txBody>
      </p:sp>
      <p:sp>
        <p:nvSpPr>
          <p:cNvPr id="3" name="页脚占位符 2"/>
          <p:cNvSpPr>
            <a:spLocks noGrp="1"/>
          </p:cNvSpPr>
          <p:nvPr>
            <p:ph type="ftr" sz="quarter" idx="11"/>
          </p:nvPr>
        </p:nvSpPr>
        <p:spPr>
          <a:xfrm>
            <a:off x="4167770" y="6356351"/>
            <a:ext cx="3862811"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42151" y="6356351"/>
            <a:ext cx="2846282"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7" name="弦形 6"/>
          <p:cNvSpPr/>
          <p:nvPr userDrawn="1"/>
        </p:nvSpPr>
        <p:spPr>
          <a:xfrm rot="6746465">
            <a:off x="5737587" y="6451264"/>
            <a:ext cx="720000" cy="720000"/>
          </a:xfrm>
          <a:prstGeom prst="chord">
            <a:avLst>
              <a:gd name="adj1" fmla="val 3577158"/>
              <a:gd name="adj2" fmla="val 15329001"/>
            </a:avLst>
          </a:prstGeom>
          <a:solidFill>
            <a:srgbClr val="3B7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8" name="直接连接符 7"/>
          <p:cNvCxnSpPr/>
          <p:nvPr userDrawn="1"/>
        </p:nvCxnSpPr>
        <p:spPr>
          <a:xfrm>
            <a:off x="6557575" y="6741368"/>
            <a:ext cx="5637600" cy="0"/>
          </a:xfrm>
          <a:prstGeom prst="line">
            <a:avLst/>
          </a:prstGeom>
          <a:ln w="22479">
            <a:solidFill>
              <a:srgbClr val="3B79CE"/>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0" y="6741368"/>
            <a:ext cx="5637600" cy="0"/>
          </a:xfrm>
          <a:prstGeom prst="line">
            <a:avLst/>
          </a:prstGeom>
          <a:ln w="22479">
            <a:solidFill>
              <a:srgbClr val="3B79CE"/>
            </a:solidFill>
          </a:ln>
        </p:spPr>
        <p:style>
          <a:lnRef idx="1">
            <a:schemeClr val="accent1"/>
          </a:lnRef>
          <a:fillRef idx="0">
            <a:schemeClr val="accent1"/>
          </a:fillRef>
          <a:effectRef idx="0">
            <a:schemeClr val="accent1"/>
          </a:effectRef>
          <a:fontRef idx="minor">
            <a:schemeClr val="tx1"/>
          </a:fontRef>
        </p:style>
      </p:cxnSp>
      <p:sp>
        <p:nvSpPr>
          <p:cNvPr id="10" name="TextBox 15"/>
          <p:cNvSpPr txBox="1"/>
          <p:nvPr userDrawn="1"/>
        </p:nvSpPr>
        <p:spPr>
          <a:xfrm>
            <a:off x="5695891" y="6488668"/>
            <a:ext cx="792088" cy="369332"/>
          </a:xfrm>
          <a:prstGeom prst="rect">
            <a:avLst/>
          </a:prstGeom>
          <a:noFill/>
        </p:spPr>
        <p:txBody>
          <a:bodyPr wrap="square" rtlCol="0">
            <a:spAutoFit/>
          </a:bodyPr>
          <a:lstStyle/>
          <a:p>
            <a:pPr algn="ctr"/>
            <a:fld id="{2EEF1883-7A0E-4F66-9932-E581691AD397}"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8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1" name="直接连接符 10"/>
          <p:cNvCxnSpPr/>
          <p:nvPr userDrawn="1"/>
        </p:nvCxnSpPr>
        <p:spPr>
          <a:xfrm>
            <a:off x="-813" y="332656"/>
            <a:ext cx="12196800" cy="0"/>
          </a:xfrm>
          <a:prstGeom prst="line">
            <a:avLst/>
          </a:prstGeom>
          <a:ln w="152400">
            <a:solidFill>
              <a:srgbClr val="C8C8C8"/>
            </a:solidFill>
          </a:ln>
        </p:spPr>
        <p:style>
          <a:lnRef idx="1">
            <a:schemeClr val="accent1"/>
          </a:lnRef>
          <a:fillRef idx="0">
            <a:schemeClr val="accent1"/>
          </a:fillRef>
          <a:effectRef idx="0">
            <a:schemeClr val="accent1"/>
          </a:effectRef>
          <a:fontRef idx="minor">
            <a:schemeClr val="tx1"/>
          </a:fontRef>
        </p:style>
      </p:cxnSp>
      <p:sp>
        <p:nvSpPr>
          <p:cNvPr id="16" name="弧形 15"/>
          <p:cNvSpPr/>
          <p:nvPr userDrawn="1"/>
        </p:nvSpPr>
        <p:spPr>
          <a:xfrm>
            <a:off x="5629535" y="6343232"/>
            <a:ext cx="936104" cy="936104"/>
          </a:xfrm>
          <a:prstGeom prst="arc">
            <a:avLst>
              <a:gd name="adj1" fmla="val 11317002"/>
              <a:gd name="adj2" fmla="val 21097504"/>
            </a:avLst>
          </a:prstGeom>
          <a:ln w="22479">
            <a:solidFill>
              <a:srgbClr val="3B79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3"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vjudge.net/problem/SPOJ-GCJ1C09C"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code/Bribe%20the%20Prisoners.cpp"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vjudge.net/problem/Gym-100819L"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code/Millionaire.cpp"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code/Area.cpp"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vjudge.net/problem/Kattis-minimumscalar"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vjudge.net/problem/POJ-2785"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code/4%20Values%20whose%20Sum%20is%200.c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vjudge.net/problem/POJ-3684"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code/Physics%20Experiment.cpp" TargetMode="Externa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hyperlink" Target="https://vjudge.net/problem/POJ-3061"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code/Subsequence_O(nlogn).cp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code/Subsequence_O(n).cp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vjudge.net/problem/POJ-3320"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code/Jessica's%20Reading%20Problem.cp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vjudge.net/problem/POJ-3276"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hyperlink" Target="../code/Face%20The%20Right%20Way.cpp" TargetMode="Externa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vjudge.net/problem/POJ-3279"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code/Fliptile.cp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vjudge.net/problem/POJ-2686" TargetMode="Externa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code/Travelling%20by%20Stagecoach.cpp"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hyperlink" Target="https://vjudge.net/problem/POJ-210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hyperlink" Target="../code/K-th%20Number(&#24179;&#26041;&#20998;&#21106;&#27861;).cpp" TargetMode="Externa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code/K-th%20Number(&#32447;&#27573;&#26641;).cpp"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code/&#38138;&#30742;&#38382;&#39064;&#65288;&#26292;&#21147;&#26522;&#20030;&#65289;.cpp" TargetMode="External"/><Relationship Id="rId1" Type="http://schemas.openxmlformats.org/officeDocument/2006/relationships/slideLayout" Target="../slideLayouts/slideLayout2.xml"/><Relationship Id="rId4" Type="http://schemas.openxmlformats.org/officeDocument/2006/relationships/hyperlink" Target="../code/&#38138;&#30742;&#38382;&#39064;&#65288;&#29366;&#24577;&#21387;&#32553;DP&#65289;.cpp"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vjudge.net/problem/POJ-1769"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code/poj1769.cp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hyperlink" Target="../code/&#26000;&#27874;&#37027;&#22865;&#25968;&#21015;.cpp" TargetMode="External"/><Relationship Id="rId4" Type="http://schemas.openxmlformats.org/officeDocument/2006/relationships/oleObject" Target="../embeddings/oleObject13.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hyperlink" Target="../code/&#30697;&#38453;&#24555;&#36895;&#24130;&#27169;&#26495;.cpp" TargetMode="Externa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vjudge.net/problem/POJ-3734"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hyperlink" Target="../code/Blocks.cpp" TargetMode="External"/><Relationship Id="rId4" Type="http://schemas.openxmlformats.org/officeDocument/2006/relationships/oleObject" Target="../embeddings/oleObject18.bin"/></Relationships>
</file>

<file path=ppt/slides/_rels/slide67.xml.rels><?xml version="1.0" encoding="UTF-8" standalone="yes"?>
<Relationships xmlns="http://schemas.openxmlformats.org/package/2006/relationships"><Relationship Id="rId3" Type="http://schemas.openxmlformats.org/officeDocument/2006/relationships/hyperlink" Target="https://vjudge.net/problem/Kattis-numbers2"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oleObject" Target="../embeddings/oleObject29.bin"/><Relationship Id="rId3" Type="http://schemas.openxmlformats.org/officeDocument/2006/relationships/oleObject" Target="../embeddings/oleObject19.bin"/><Relationship Id="rId7" Type="http://schemas.openxmlformats.org/officeDocument/2006/relationships/oleObject" Target="../embeddings/oleObject23.bin"/><Relationship Id="rId12" Type="http://schemas.openxmlformats.org/officeDocument/2006/relationships/oleObject" Target="../embeddings/oleObject28.bin"/><Relationship Id="rId17" Type="http://schemas.openxmlformats.org/officeDocument/2006/relationships/hyperlink" Target="../code/Numbers.cpp" TargetMode="External"/><Relationship Id="rId2" Type="http://schemas.openxmlformats.org/officeDocument/2006/relationships/slideLayout" Target="../slideLayouts/slideLayout2.xml"/><Relationship Id="rId16" Type="http://schemas.openxmlformats.org/officeDocument/2006/relationships/oleObject" Target="../embeddings/oleObject32.bin"/><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oleObject" Target="../embeddings/oleObject27.bin"/><Relationship Id="rId5" Type="http://schemas.openxmlformats.org/officeDocument/2006/relationships/oleObject" Target="../embeddings/oleObject21.bin"/><Relationship Id="rId15" Type="http://schemas.openxmlformats.org/officeDocument/2006/relationships/oleObject" Target="../embeddings/oleObject31.bin"/><Relationship Id="rId10" Type="http://schemas.openxmlformats.org/officeDocument/2006/relationships/oleObject" Target="../embeddings/oleObject26.bin"/><Relationship Id="rId4" Type="http://schemas.openxmlformats.org/officeDocument/2006/relationships/oleObject" Target="../embeddings/oleObject20.bin"/><Relationship Id="rId9" Type="http://schemas.openxmlformats.org/officeDocument/2006/relationships/oleObject" Target="../embeddings/oleObject25.bin"/><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hyperlink" Target="https://vjudge.net/problem/SPOJ-HAROW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3.bin"/><Relationship Id="rId18" Type="http://schemas.openxmlformats.org/officeDocument/2006/relationships/oleObject" Target="../embeddings/oleObject48.bin"/><Relationship Id="rId3" Type="http://schemas.openxmlformats.org/officeDocument/2006/relationships/oleObject" Target="../embeddings/oleObject33.bin"/><Relationship Id="rId21" Type="http://schemas.openxmlformats.org/officeDocument/2006/relationships/hyperlink" Target="../code/Number%20Sets.cpp" TargetMode="External"/><Relationship Id="rId7" Type="http://schemas.openxmlformats.org/officeDocument/2006/relationships/oleObject" Target="../embeddings/oleObject37.bin"/><Relationship Id="rId12" Type="http://schemas.openxmlformats.org/officeDocument/2006/relationships/oleObject" Target="../embeddings/oleObject42.bin"/><Relationship Id="rId17" Type="http://schemas.openxmlformats.org/officeDocument/2006/relationships/oleObject" Target="../embeddings/oleObject47.bin"/><Relationship Id="rId2" Type="http://schemas.openxmlformats.org/officeDocument/2006/relationships/slideLayout" Target="../slideLayouts/slideLayout2.xml"/><Relationship Id="rId16" Type="http://schemas.openxmlformats.org/officeDocument/2006/relationships/oleObject" Target="../embeddings/oleObject46.bin"/><Relationship Id="rId20" Type="http://schemas.openxmlformats.org/officeDocument/2006/relationships/oleObject" Target="../embeddings/oleObject50.bin"/><Relationship Id="rId1" Type="http://schemas.openxmlformats.org/officeDocument/2006/relationships/vmlDrawing" Target="../drawings/vmlDrawing10.vml"/><Relationship Id="rId6" Type="http://schemas.openxmlformats.org/officeDocument/2006/relationships/oleObject" Target="../embeddings/oleObject36.bin"/><Relationship Id="rId11" Type="http://schemas.openxmlformats.org/officeDocument/2006/relationships/oleObject" Target="../embeddings/oleObject41.bin"/><Relationship Id="rId5" Type="http://schemas.openxmlformats.org/officeDocument/2006/relationships/oleObject" Target="../embeddings/oleObject35.bin"/><Relationship Id="rId15" Type="http://schemas.openxmlformats.org/officeDocument/2006/relationships/oleObject" Target="../embeddings/oleObject45.bin"/><Relationship Id="rId10" Type="http://schemas.openxmlformats.org/officeDocument/2006/relationships/oleObject" Target="../embeddings/oleObject40.bin"/><Relationship Id="rId19" Type="http://schemas.openxmlformats.org/officeDocument/2006/relationships/oleObject" Target="../embeddings/oleObject49.bin"/><Relationship Id="rId4" Type="http://schemas.openxmlformats.org/officeDocument/2006/relationships/oleObject" Target="../embeddings/oleObject34.bin"/><Relationship Id="rId9" Type="http://schemas.openxmlformats.org/officeDocument/2006/relationships/oleObject" Target="../embeddings/oleObject39.bin"/><Relationship Id="rId14" Type="http://schemas.openxmlformats.org/officeDocument/2006/relationships/oleObject" Target="../embeddings/oleObject44.bin"/></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hyperlink" Target="../code/&#25351;&#27966;&#38382;&#39064;&#65288;&#20108;&#20998;&#22270;&#26368;&#22823;&#21305;&#37197;&#65289;.cpp" TargetMode="External"/><Relationship Id="rId5" Type="http://schemas.openxmlformats.org/officeDocument/2006/relationships/image" Target="../media/image113.png"/><Relationship Id="rId4" Type="http://schemas.openxmlformats.org/officeDocument/2006/relationships/oleObject" Target="../embeddings/oleObject51.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5.bin"/><Relationship Id="rId5" Type="http://schemas.openxmlformats.org/officeDocument/2006/relationships/oleObject" Target="../embeddings/oleObject54.bin"/><Relationship Id="rId4" Type="http://schemas.openxmlformats.org/officeDocument/2006/relationships/oleObject" Target="../embeddings/oleObject53.bin"/></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hyperlink" Target="https://vjudge.net/problem/poj-3041" TargetMode="Externa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hyperlink" Target="../code/Asteroids.cpp"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hyperlink" Target="../code/No%20Cheating.c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vjudge.net/problem/POJ-3057" TargetMode="Externa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code/Evacuation(BFS+&#20108;&#20998;&#22270;&#26368;&#22823;&#21305;&#37197;+&#20108;&#20998;&#25628;&#32034;).cpp"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code/Evacuation(BFS+&#20108;&#20998;&#22270;&#26368;&#22823;&#21305;&#37197;+&#20248;&#21270;).cp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code/Crazy%20Rows.c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50685292"/>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2763" y="928670"/>
            <a:ext cx="1980029"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解题思路总结：</a:t>
            </a:r>
            <a:endParaRPr lang="zh-CN" altLang="en-US" sz="2000" b="1" dirty="0">
              <a:solidFill>
                <a:srgbClr val="0000FF"/>
              </a:solidFill>
              <a:latin typeface="微软雅黑" pitchFamily="34" charset="-122"/>
              <a:ea typeface="微软雅黑" pitchFamily="34" charset="-122"/>
            </a:endParaRPr>
          </a:p>
        </p:txBody>
      </p:sp>
      <p:sp>
        <p:nvSpPr>
          <p:cNvPr id="4" name="TextBox 3"/>
          <p:cNvSpPr txBox="1"/>
          <p:nvPr/>
        </p:nvSpPr>
        <p:spPr>
          <a:xfrm>
            <a:off x="1312829" y="2259336"/>
            <a:ext cx="780213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首先，对暴力枚举算法要深入思考，把盲目尝试变为最优化的有限次尝试！</a:t>
            </a:r>
            <a:endParaRPr lang="zh-CN" altLang="en-US" dirty="0">
              <a:latin typeface="微软雅黑" pitchFamily="34" charset="-122"/>
              <a:ea typeface="微软雅黑" pitchFamily="34" charset="-122"/>
            </a:endParaRPr>
          </a:p>
        </p:txBody>
      </p:sp>
      <p:sp>
        <p:nvSpPr>
          <p:cNvPr id="10" name="TextBox 9"/>
          <p:cNvSpPr txBox="1"/>
          <p:nvPr/>
        </p:nvSpPr>
        <p:spPr>
          <a:xfrm>
            <a:off x="1314805" y="3000372"/>
            <a:ext cx="9856468" cy="369332"/>
          </a:xfrm>
          <a:prstGeom prst="rect">
            <a:avLst/>
          </a:prstGeom>
          <a:noFill/>
        </p:spPr>
        <p:txBody>
          <a:bodyPr wrap="square" rtlCol="0">
            <a:spAutoFit/>
          </a:bodyPr>
          <a:lstStyle/>
          <a:p>
            <a:r>
              <a:rPr lang="zh-CN" altLang="en-US" dirty="0" smtClean="0">
                <a:solidFill>
                  <a:srgbClr val="0000FF"/>
                </a:solidFill>
                <a:latin typeface="微软雅黑" pitchFamily="34" charset="-122"/>
                <a:ea typeface="微软雅黑" pitchFamily="34" charset="-122"/>
              </a:rPr>
              <a:t>抓住问题的性质：</a:t>
            </a:r>
            <a:r>
              <a:rPr lang="zh-CN" altLang="en-US" dirty="0" smtClean="0">
                <a:latin typeface="微软雅黑" pitchFamily="34" charset="-122"/>
                <a:ea typeface="微软雅黑" pitchFamily="34" charset="-122"/>
              </a:rPr>
              <a:t>最优的方案，即最少的交换次数满足什么性质？（试试考虑最后一步的情形）</a:t>
            </a:r>
            <a:endParaRPr lang="zh-CN" altLang="en-US" dirty="0">
              <a:latin typeface="微软雅黑" pitchFamily="34" charset="-122"/>
              <a:ea typeface="微软雅黑" pitchFamily="34" charset="-122"/>
            </a:endParaRPr>
          </a:p>
        </p:txBody>
      </p:sp>
      <p:sp>
        <p:nvSpPr>
          <p:cNvPr id="12" name="TextBox 11"/>
          <p:cNvSpPr txBox="1"/>
          <p:nvPr/>
        </p:nvSpPr>
        <p:spPr>
          <a:xfrm>
            <a:off x="1312829" y="3845486"/>
            <a:ext cx="1569660"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算法正确性：</a:t>
            </a:r>
            <a:endParaRPr lang="zh-CN" altLang="en-US" dirty="0">
              <a:solidFill>
                <a:srgbClr val="0000FF"/>
              </a:solidFill>
              <a:latin typeface="微软雅黑" pitchFamily="34" charset="-122"/>
              <a:ea typeface="微软雅黑" pitchFamily="34" charset="-122"/>
            </a:endParaRPr>
          </a:p>
        </p:txBody>
      </p:sp>
      <p:sp>
        <p:nvSpPr>
          <p:cNvPr id="13" name="TextBox 12"/>
          <p:cNvSpPr txBox="1"/>
          <p:nvPr/>
        </p:nvSpPr>
        <p:spPr>
          <a:xfrm>
            <a:off x="2813027" y="3845486"/>
            <a:ext cx="180049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（试试反证法）</a:t>
            </a:r>
            <a:endParaRPr lang="zh-CN" altLang="en-US" dirty="0">
              <a:latin typeface="微软雅黑" pitchFamily="34" charset="-122"/>
              <a:ea typeface="微软雅黑" pitchFamily="34" charset="-122"/>
            </a:endParaRPr>
          </a:p>
        </p:txBody>
      </p:sp>
      <p:sp>
        <p:nvSpPr>
          <p:cNvPr id="14" name="TextBox 13"/>
          <p:cNvSpPr txBox="1"/>
          <p:nvPr/>
        </p:nvSpPr>
        <p:spPr>
          <a:xfrm>
            <a:off x="1312829" y="4774180"/>
            <a:ext cx="2723823"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优化：</a:t>
            </a:r>
            <a:r>
              <a:rPr lang="zh-CN" altLang="en-US" dirty="0" smtClean="0">
                <a:latin typeface="微软雅黑" pitchFamily="34" charset="-122"/>
                <a:ea typeface="微软雅黑" pitchFamily="34" charset="-122"/>
              </a:rPr>
              <a:t>常常需要预处理！</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lide(fromLeft)">
                                      <p:cBhvr>
                                        <p:cTn id="18" dur="500"/>
                                        <p:tgtEl>
                                          <p:spTgt spid="12"/>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lide(fromLef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9821" y="585793"/>
            <a:ext cx="6663920" cy="5687345"/>
            <a:chOff x="1670019" y="585793"/>
            <a:chExt cx="6663920" cy="5687345"/>
          </a:xfrm>
        </p:grpSpPr>
        <p:pic>
          <p:nvPicPr>
            <p:cNvPr id="1026" name="Picture 2"/>
            <p:cNvPicPr>
              <a:picLocks noChangeAspect="1" noChangeArrowheads="1"/>
            </p:cNvPicPr>
            <p:nvPr/>
          </p:nvPicPr>
          <p:blipFill>
            <a:blip r:embed="rId2" cstate="print"/>
            <a:srcRect/>
            <a:stretch>
              <a:fillRect/>
            </a:stretch>
          </p:blipFill>
          <p:spPr bwMode="auto">
            <a:xfrm>
              <a:off x="1674814" y="585793"/>
              <a:ext cx="6638940" cy="272275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1670019" y="3344180"/>
              <a:ext cx="6663920" cy="2928958"/>
            </a:xfrm>
            <a:prstGeom prst="rect">
              <a:avLst/>
            </a:prstGeom>
            <a:noFill/>
            <a:ln w="9525">
              <a:noFill/>
              <a:miter lim="800000"/>
              <a:headEnd/>
              <a:tailEnd/>
            </a:ln>
            <a:effectLst/>
          </p:spPr>
        </p:pic>
      </p:grpSp>
      <p:pic>
        <p:nvPicPr>
          <p:cNvPr id="2" name="Picture 2"/>
          <p:cNvPicPr>
            <a:picLocks noChangeAspect="1" noChangeArrowheads="1"/>
          </p:cNvPicPr>
          <p:nvPr/>
        </p:nvPicPr>
        <p:blipFill>
          <a:blip r:embed="rId4" cstate="print"/>
          <a:srcRect/>
          <a:stretch>
            <a:fillRect/>
          </a:stretch>
        </p:blipFill>
        <p:spPr bwMode="auto">
          <a:xfrm>
            <a:off x="8953318" y="714356"/>
            <a:ext cx="1360699" cy="1928826"/>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print"/>
          <a:srcRect/>
          <a:stretch>
            <a:fillRect/>
          </a:stretch>
        </p:blipFill>
        <p:spPr bwMode="auto">
          <a:xfrm>
            <a:off x="6884993" y="3286124"/>
            <a:ext cx="5168424" cy="3000396"/>
          </a:xfrm>
          <a:prstGeom prst="rect">
            <a:avLst/>
          </a:prstGeom>
          <a:noFill/>
          <a:ln w="9525">
            <a:noFill/>
            <a:miter lim="800000"/>
            <a:headEnd/>
            <a:tailEnd/>
          </a:ln>
          <a:effectLst/>
        </p:spPr>
      </p:pic>
      <p:sp>
        <p:nvSpPr>
          <p:cNvPr id="8" name="TextBox 7">
            <a:hlinkClick r:id="rId6"/>
          </p:cNvPr>
          <p:cNvSpPr txBox="1"/>
          <p:nvPr/>
        </p:nvSpPr>
        <p:spPr>
          <a:xfrm>
            <a:off x="7385059" y="2786058"/>
            <a:ext cx="4438395" cy="369332"/>
          </a:xfrm>
          <a:prstGeom prst="rect">
            <a:avLst/>
          </a:prstGeom>
          <a:noFill/>
        </p:spPr>
        <p:txBody>
          <a:bodyPr wrap="none" rtlCol="0">
            <a:spAutoFit/>
          </a:bodyPr>
          <a:lstStyle/>
          <a:p>
            <a:r>
              <a:rPr lang="en-US" altLang="zh-CN" b="1" dirty="0" smtClean="0">
                <a:solidFill>
                  <a:srgbClr val="0000FF"/>
                </a:solidFill>
              </a:rPr>
              <a:t>https://vjudge.net/problem/SPOJ-GCJ1C09C</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474"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cstate="print"/>
          <a:srcRect/>
          <a:stretch>
            <a:fillRect/>
          </a:stretch>
        </p:blipFill>
        <p:spPr bwMode="auto">
          <a:xfrm>
            <a:off x="3741738" y="1714488"/>
            <a:ext cx="4714875" cy="1962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矩形 9"/>
          <p:cNvSpPr/>
          <p:nvPr/>
        </p:nvSpPr>
        <p:spPr>
          <a:xfrm>
            <a:off x="1000132" y="1000108"/>
            <a:ext cx="5813423" cy="507831"/>
          </a:xfrm>
          <a:prstGeom prst="rect">
            <a:avLst/>
          </a:prstGeom>
        </p:spPr>
        <p:txBody>
          <a:bodyPr wrap="square">
            <a:spAutoFit/>
          </a:bodyPr>
          <a:lstStyle/>
          <a:p>
            <a:pPr>
              <a:lnSpc>
                <a:spcPct val="150000"/>
              </a:lnSpc>
            </a:pPr>
            <a:r>
              <a:rPr lang="zh-CN" altLang="en-US" dirty="0" smtClean="0">
                <a:latin typeface="微软雅黑" pitchFamily="34" charset="-122"/>
                <a:ea typeface="微软雅黑" pitchFamily="34" charset="-122"/>
              </a:rPr>
              <a:t>释放某个囚犯之后，就把连续的牢房分成了独立的两段。</a:t>
            </a:r>
            <a:endParaRPr lang="zh-CN" altLang="en-US" dirty="0">
              <a:latin typeface="微软雅黑" pitchFamily="34" charset="-122"/>
              <a:ea typeface="微软雅黑" pitchFamily="34" charset="-122"/>
            </a:endParaRPr>
          </a:p>
        </p:txBody>
      </p:sp>
      <p:sp>
        <p:nvSpPr>
          <p:cNvPr id="14" name="TextBox 13"/>
          <p:cNvSpPr txBox="1"/>
          <p:nvPr/>
        </p:nvSpPr>
        <p:spPr>
          <a:xfrm>
            <a:off x="1046005" y="4000504"/>
            <a:ext cx="1010634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latin typeface="微软雅黑" pitchFamily="34" charset="-122"/>
                <a:ea typeface="微软雅黑" pitchFamily="34" charset="-122"/>
              </a:rPr>
              <a:t>金币总数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释放☆囚犯的金币数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释放①的金币数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释放②的金币数</a:t>
            </a:r>
            <a:endParaRPr lang="zh-CN" altLang="en-US" dirty="0">
              <a:latin typeface="微软雅黑" pitchFamily="34" charset="-122"/>
              <a:ea typeface="微软雅黑" pitchFamily="34" charset="-122"/>
            </a:endParaRPr>
          </a:p>
        </p:txBody>
      </p:sp>
      <p:sp>
        <p:nvSpPr>
          <p:cNvPr id="16" name="TextBox 15"/>
          <p:cNvSpPr txBox="1"/>
          <p:nvPr/>
        </p:nvSpPr>
        <p:spPr>
          <a:xfrm>
            <a:off x="1046318" y="4643446"/>
            <a:ext cx="1010571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latin typeface="微软雅黑" pitchFamily="34" charset="-122"/>
                <a:ea typeface="微软雅黑" pitchFamily="34" charset="-122"/>
              </a:rPr>
              <a:t>最少的金币总数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释放☆囚犯的金币数 </a:t>
            </a:r>
            <a:r>
              <a:rPr lang="en-US" altLang="zh-CN"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min</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释放①的金币数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释放②的金币数 </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7" name="TextBox 16"/>
          <p:cNvSpPr txBox="1"/>
          <p:nvPr/>
        </p:nvSpPr>
        <p:spPr>
          <a:xfrm>
            <a:off x="1032822" y="5286388"/>
            <a:ext cx="10132706"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定义状态：</a:t>
            </a:r>
            <a:r>
              <a:rPr lang="en-US" altLang="zh-CN" dirty="0" err="1" smtClean="0">
                <a:latin typeface="微软雅黑" pitchFamily="34" charset="-122"/>
                <a:ea typeface="微软雅黑" pitchFamily="34" charset="-122"/>
              </a:rPr>
              <a:t>dp</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][j]——</a:t>
            </a:r>
            <a:r>
              <a:rPr lang="zh-CN" altLang="en-US" dirty="0" smtClean="0">
                <a:latin typeface="微软雅黑" pitchFamily="34" charset="-122"/>
                <a:ea typeface="微软雅黑" pitchFamily="34" charset="-122"/>
              </a:rPr>
              <a:t>将</a:t>
            </a:r>
            <a:r>
              <a:rPr lang="en-US" altLang="zh-CN" dirty="0" smtClean="0">
                <a:latin typeface="微软雅黑" pitchFamily="34" charset="-122"/>
                <a:ea typeface="微软雅黑" pitchFamily="34" charset="-122"/>
              </a:rPr>
              <a:t>a[</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到</a:t>
            </a:r>
            <a:r>
              <a:rPr lang="en-US" altLang="zh-CN" dirty="0" smtClean="0">
                <a:latin typeface="微软雅黑" pitchFamily="34" charset="-122"/>
                <a:ea typeface="微软雅黑" pitchFamily="34" charset="-122"/>
              </a:rPr>
              <a:t>a[j]</a:t>
            </a:r>
            <a:r>
              <a:rPr lang="zh-CN" altLang="en-US" dirty="0" smtClean="0">
                <a:latin typeface="微软雅黑" pitchFamily="34" charset="-122"/>
                <a:ea typeface="微软雅黑" pitchFamily="34" charset="-122"/>
              </a:rPr>
              <a:t>（不含两端的囚犯）的连续部分里的所有囚犯都释放时，所需的最少金币总数。</a:t>
            </a:r>
            <a:r>
              <a:rPr lang="en-US" altLang="zh-CN" b="1" dirty="0" err="1" smtClean="0">
                <a:latin typeface="微软雅黑" pitchFamily="34" charset="-122"/>
                <a:ea typeface="微软雅黑" pitchFamily="34" charset="-122"/>
              </a:rPr>
              <a:t>dp</a:t>
            </a:r>
            <a:r>
              <a:rPr lang="en-US" altLang="zh-CN" b="1" dirty="0" smtClean="0">
                <a:latin typeface="微软雅黑" pitchFamily="34" charset="-122"/>
                <a:ea typeface="微软雅黑" pitchFamily="34" charset="-122"/>
              </a:rPr>
              <a:t>[0][</a:t>
            </a:r>
            <a:r>
              <a:rPr lang="en-US" altLang="zh-CN" b="1" dirty="0" err="1" smtClean="0">
                <a:latin typeface="微软雅黑" pitchFamily="34" charset="-122"/>
                <a:ea typeface="微软雅黑" pitchFamily="34" charset="-122"/>
              </a:rPr>
              <a:t>Q+1</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就是最终答案！</a:t>
            </a:r>
            <a:endParaRPr lang="zh-CN" altLang="en-US" b="1" dirty="0">
              <a:latin typeface="微软雅黑" pitchFamily="34" charset="-122"/>
              <a:ea typeface="微软雅黑" pitchFamily="34" charset="-122"/>
            </a:endParaRPr>
          </a:p>
        </p:txBody>
      </p:sp>
      <p:sp>
        <p:nvSpPr>
          <p:cNvPr id="18" name="矩形 17">
            <a:hlinkClick r:id="rId3" action="ppaction://hlinkfile"/>
          </p:cNvPr>
          <p:cNvSpPr/>
          <p:nvPr/>
        </p:nvSpPr>
        <p:spPr>
          <a:xfrm>
            <a:off x="8885257" y="6215082"/>
            <a:ext cx="2405210" cy="369332"/>
          </a:xfrm>
          <a:prstGeom prst="rect">
            <a:avLst/>
          </a:prstGeom>
        </p:spPr>
        <p:txBody>
          <a:bodyPr wrap="none">
            <a:spAutoFit/>
          </a:bodyPr>
          <a:lstStyle/>
          <a:p>
            <a:r>
              <a:rPr lang="en-US" altLang="zh-CN" b="1" i="1" dirty="0" smtClean="0">
                <a:solidFill>
                  <a:srgbClr val="0000FF"/>
                </a:solidFill>
              </a:rPr>
              <a:t>Bribe the </a:t>
            </a:r>
            <a:r>
              <a:rPr lang="en-US" altLang="zh-CN" b="1" i="1" dirty="0" err="1" smtClean="0">
                <a:solidFill>
                  <a:srgbClr val="0000FF"/>
                </a:solidFill>
              </a:rPr>
              <a:t>Prisoners.cpp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lide(fromBottom)">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Bottom)">
                                      <p:cBhvr>
                                        <p:cTn id="27" dur="500"/>
                                        <p:tgtEl>
                                          <p:spTgt spid="1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6" grpId="0" animBg="1"/>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431925" y="1071563"/>
            <a:ext cx="9334500" cy="4714875"/>
          </a:xfrm>
          <a:prstGeom prst="rect">
            <a:avLst/>
          </a:prstGeom>
          <a:noFill/>
          <a:ln w="9525">
            <a:noFill/>
            <a:miter lim="800000"/>
            <a:headEnd/>
            <a:tailEnd/>
          </a:ln>
          <a:effectLst/>
        </p:spPr>
      </p:pic>
      <p:sp>
        <p:nvSpPr>
          <p:cNvPr id="3" name="TextBox 2">
            <a:hlinkClick r:id="rId3"/>
          </p:cNvPr>
          <p:cNvSpPr txBox="1"/>
          <p:nvPr/>
        </p:nvSpPr>
        <p:spPr>
          <a:xfrm>
            <a:off x="3897207" y="559338"/>
            <a:ext cx="4273670" cy="369332"/>
          </a:xfrm>
          <a:prstGeom prst="rect">
            <a:avLst/>
          </a:prstGeom>
          <a:noFill/>
        </p:spPr>
        <p:txBody>
          <a:bodyPr wrap="none" rtlCol="0">
            <a:spAutoFit/>
          </a:bodyPr>
          <a:lstStyle/>
          <a:p>
            <a:r>
              <a:rPr lang="en-US" altLang="zh-CN" b="1" dirty="0" smtClean="0">
                <a:solidFill>
                  <a:srgbClr val="0000FF"/>
                </a:solidFill>
              </a:rPr>
              <a:t>https://vjudge.net/problem/Gym-100819L</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27163" y="1142984"/>
            <a:ext cx="9386920" cy="4714908"/>
            <a:chOff x="1427163" y="1142984"/>
            <a:chExt cx="9386920" cy="4714908"/>
          </a:xfrm>
        </p:grpSpPr>
        <p:pic>
          <p:nvPicPr>
            <p:cNvPr id="4098" name="Picture 2"/>
            <p:cNvPicPr>
              <a:picLocks noChangeAspect="1" noChangeArrowheads="1"/>
            </p:cNvPicPr>
            <p:nvPr/>
          </p:nvPicPr>
          <p:blipFill>
            <a:blip r:embed="rId2" cstate="print"/>
            <a:srcRect/>
            <a:stretch>
              <a:fillRect/>
            </a:stretch>
          </p:blipFill>
          <p:spPr bwMode="auto">
            <a:xfrm>
              <a:off x="1427163" y="1142984"/>
              <a:ext cx="9386920" cy="21907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1431958" y="3638567"/>
              <a:ext cx="9382125" cy="2219325"/>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474"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741325" y="1719852"/>
            <a:ext cx="10794395"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连续性</a:t>
            </a:r>
            <a:r>
              <a:rPr lang="zh-CN" altLang="en-US" dirty="0" smtClean="0">
                <a:latin typeface="微软雅黑" pitchFamily="34" charset="-122"/>
                <a:ea typeface="微软雅黑" pitchFamily="34" charset="-122"/>
              </a:rPr>
              <a:t>”是这个问题的一大特点。每一轮可押的赌注不一定是整数，因而有无限种可能，所以完全无法暴力枚举。</a:t>
            </a:r>
            <a:endParaRPr lang="zh-CN" altLang="en-US" dirty="0">
              <a:latin typeface="微软雅黑" pitchFamily="34" charset="-122"/>
              <a:ea typeface="微软雅黑" pitchFamily="34" charset="-122"/>
            </a:endParaRPr>
          </a:p>
        </p:txBody>
      </p:sp>
      <p:sp>
        <p:nvSpPr>
          <p:cNvPr id="6" name="矩形 5"/>
          <p:cNvSpPr/>
          <p:nvPr/>
        </p:nvSpPr>
        <p:spPr>
          <a:xfrm>
            <a:off x="669887" y="1071546"/>
            <a:ext cx="11072890" cy="507831"/>
          </a:xfrm>
          <a:prstGeom prst="rect">
            <a:avLst/>
          </a:prstGeom>
        </p:spPr>
        <p:txBody>
          <a:bodyPr wrap="square">
            <a:spAutoFit/>
          </a:bodyPr>
          <a:lstStyle/>
          <a:p>
            <a:pPr>
              <a:lnSpc>
                <a:spcPct val="150000"/>
              </a:lnSpc>
            </a:pPr>
            <a:r>
              <a:rPr lang="en-US" altLang="zh-CN" b="1" dirty="0" smtClean="0">
                <a:latin typeface="微软雅黑" pitchFamily="34" charset="-122"/>
                <a:ea typeface="微软雅黑" pitchFamily="34" charset="-122"/>
              </a:rPr>
              <a:t>1. </a:t>
            </a:r>
            <a:r>
              <a:rPr lang="zh-CN" altLang="en-US" b="1" dirty="0" smtClean="0">
                <a:latin typeface="微软雅黑" pitchFamily="34" charset="-122"/>
                <a:ea typeface="微软雅黑" pitchFamily="34" charset="-122"/>
              </a:rPr>
              <a:t>该问题的难点</a:t>
            </a:r>
            <a:endParaRPr lang="zh-CN" altLang="en-US" b="1" dirty="0">
              <a:latin typeface="微软雅黑" pitchFamily="34" charset="-122"/>
              <a:ea typeface="微软雅黑" pitchFamily="34" charset="-122"/>
            </a:endParaRPr>
          </a:p>
        </p:txBody>
      </p:sp>
      <p:sp>
        <p:nvSpPr>
          <p:cNvPr id="13" name="矩形 12"/>
          <p:cNvSpPr/>
          <p:nvPr/>
        </p:nvSpPr>
        <p:spPr>
          <a:xfrm>
            <a:off x="669887" y="2857496"/>
            <a:ext cx="11072890" cy="507831"/>
          </a:xfrm>
          <a:prstGeom prst="rect">
            <a:avLst/>
          </a:prstGeom>
        </p:spPr>
        <p:txBody>
          <a:bodyPr wrap="square">
            <a:spAutoFit/>
          </a:bodyPr>
          <a:lstStyle/>
          <a:p>
            <a:pPr>
              <a:lnSpc>
                <a:spcPct val="150000"/>
              </a:lnSpc>
            </a:pPr>
            <a:r>
              <a:rPr lang="en-US" altLang="zh-CN" b="1" dirty="0" smtClean="0">
                <a:latin typeface="微软雅黑" pitchFamily="34" charset="-122"/>
                <a:ea typeface="微软雅黑" pitchFamily="34" charset="-122"/>
              </a:rPr>
              <a:t>2. </a:t>
            </a:r>
            <a:r>
              <a:rPr lang="zh-CN" altLang="en-US" b="1" dirty="0" smtClean="0">
                <a:latin typeface="微软雅黑" pitchFamily="34" charset="-122"/>
                <a:ea typeface="微软雅黑" pitchFamily="34" charset="-122"/>
              </a:rPr>
              <a:t>化连续为离散</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只需要检查“无限种可能”中的“有限种可能”就足够！</a:t>
            </a:r>
            <a:endParaRPr lang="zh-CN" altLang="en-US" b="1"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cstate="print"/>
          <a:srcRect/>
          <a:stretch>
            <a:fillRect/>
          </a:stretch>
        </p:blipFill>
        <p:spPr bwMode="auto">
          <a:xfrm>
            <a:off x="812763" y="3429000"/>
            <a:ext cx="4000528" cy="2786231"/>
          </a:xfrm>
          <a:prstGeom prst="rect">
            <a:avLst/>
          </a:prstGeom>
          <a:ln>
            <a:noFill/>
          </a:ln>
          <a:effectLst>
            <a:outerShdw blurRad="190500" algn="tl" rotWithShape="0">
              <a:srgbClr val="000000">
                <a:alpha val="70000"/>
              </a:srgbClr>
            </a:outerShdw>
          </a:effectLst>
        </p:spPr>
      </p:pic>
      <p:sp>
        <p:nvSpPr>
          <p:cNvPr id="15" name="右箭头 14"/>
          <p:cNvSpPr/>
          <p:nvPr/>
        </p:nvSpPr>
        <p:spPr>
          <a:xfrm>
            <a:off x="4956167" y="4643446"/>
            <a:ext cx="2000264" cy="3571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TextBox 15"/>
          <p:cNvSpPr txBox="1"/>
          <p:nvPr/>
        </p:nvSpPr>
        <p:spPr>
          <a:xfrm>
            <a:off x="7099307" y="4139359"/>
            <a:ext cx="4429156" cy="13613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b="1" dirty="0" smtClean="0">
                <a:latin typeface="微软雅黑" pitchFamily="34" charset="-122"/>
                <a:ea typeface="微软雅黑" pitchFamily="34" charset="-122"/>
              </a:rPr>
              <a:t>虽然赌注是连续的（无限种可能），但实际的概率是</a:t>
            </a:r>
            <a:r>
              <a:rPr lang="zh-CN" altLang="en-US" b="1" dirty="0" smtClean="0">
                <a:solidFill>
                  <a:srgbClr val="0000FF"/>
                </a:solidFill>
                <a:latin typeface="微软雅黑" pitchFamily="34" charset="-122"/>
                <a:ea typeface="微软雅黑" pitchFamily="34" charset="-122"/>
              </a:rPr>
              <a:t>阶梯函数</a:t>
            </a:r>
            <a:r>
              <a:rPr lang="zh-CN" altLang="en-US" b="1" dirty="0" smtClean="0">
                <a:latin typeface="微软雅黑" pitchFamily="34" charset="-122"/>
                <a:ea typeface="微软雅黑" pitchFamily="34" charset="-122"/>
              </a:rPr>
              <a:t>，因此只需考虑处于这</a:t>
            </a:r>
            <a:r>
              <a:rPr lang="zh-CN" altLang="en-US" b="1" dirty="0" smtClean="0">
                <a:solidFill>
                  <a:srgbClr val="0000FF"/>
                </a:solidFill>
                <a:latin typeface="微软雅黑" pitchFamily="34" charset="-122"/>
                <a:ea typeface="微软雅黑" pitchFamily="34" charset="-122"/>
              </a:rPr>
              <a:t>三个范围</a:t>
            </a:r>
            <a:r>
              <a:rPr lang="zh-CN" altLang="en-US" b="1" dirty="0" smtClean="0">
                <a:latin typeface="微软雅黑" pitchFamily="34" charset="-122"/>
                <a:ea typeface="微软雅黑" pitchFamily="34" charset="-122"/>
              </a:rPr>
              <a:t>中的哪一个就可以了。</a:t>
            </a:r>
            <a:endParaRPr lang="zh-CN" altLang="en-US" b="1" dirty="0">
              <a:latin typeface="微软雅黑" pitchFamily="34" charset="-122"/>
              <a:ea typeface="微软雅黑" pitchFamily="34" charset="-122"/>
            </a:endParaRPr>
          </a:p>
        </p:txBody>
      </p:sp>
      <p:sp>
        <p:nvSpPr>
          <p:cNvPr id="17" name="TextBox 16"/>
          <p:cNvSpPr txBox="1"/>
          <p:nvPr/>
        </p:nvSpPr>
        <p:spPr>
          <a:xfrm>
            <a:off x="5419807" y="4345552"/>
            <a:ext cx="1107996" cy="369332"/>
          </a:xfrm>
          <a:prstGeom prst="rect">
            <a:avLst/>
          </a:prstGeom>
          <a:noFill/>
        </p:spPr>
        <p:txBody>
          <a:bodyPr wrap="none" rtlCol="0">
            <a:spAutoFit/>
          </a:bodyPr>
          <a:lstStyle/>
          <a:p>
            <a:r>
              <a:rPr lang="zh-CN" altLang="en-US" b="1" dirty="0" smtClean="0">
                <a:solidFill>
                  <a:srgbClr val="FF0000"/>
                </a:solidFill>
                <a:latin typeface="微软雅黑" pitchFamily="34" charset="-122"/>
                <a:ea typeface="微软雅黑" pitchFamily="34" charset="-122"/>
              </a:rPr>
              <a:t>最后一轮</a:t>
            </a:r>
            <a:endParaRPr lang="zh-CN" altLang="en-US" b="1" dirty="0">
              <a:solidFill>
                <a:srgbClr val="FF000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13"/>
                                        </p:tgtEl>
                                        <p:attrNameLst>
                                          <p:attrName>style.visibility</p:attrName>
                                        </p:attrNameLst>
                                      </p:cBhvr>
                                      <p:to>
                                        <p:strVal val="visible"/>
                                      </p:to>
                                    </p:set>
                                    <p:anim calcmode="discrete" valueType="clr">
                                      <p:cBhvr override="childStyle">
                                        <p:cTn id="20"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3"/>
                                        </p:tgtEl>
                                        <p:attrNameLst>
                                          <p:attrName>fillcolor</p:attrName>
                                        </p:attrNameLst>
                                      </p:cBhvr>
                                      <p:tavLst>
                                        <p:tav tm="0">
                                          <p:val>
                                            <p:clrVal>
                                              <a:schemeClr val="accent2"/>
                                            </p:clrVal>
                                          </p:val>
                                        </p:tav>
                                        <p:tav tm="50000">
                                          <p:val>
                                            <p:clrVal>
                                              <a:schemeClr val="hlink"/>
                                            </p:clrVal>
                                          </p:val>
                                        </p:tav>
                                      </p:tavLst>
                                    </p:anim>
                                    <p:set>
                                      <p:cBhvr>
                                        <p:cTn id="22" dur="80"/>
                                        <p:tgtEl>
                                          <p:spTgt spid="13"/>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box(in)">
                                      <p:cBhvr>
                                        <p:cTn id="27" dur="500"/>
                                        <p:tgtEl>
                                          <p:spTgt spid="51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5" grpId="0" animBg="1"/>
      <p:bldP spid="16"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474"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13" name="矩形 12"/>
          <p:cNvSpPr/>
          <p:nvPr/>
        </p:nvSpPr>
        <p:spPr>
          <a:xfrm>
            <a:off x="669887" y="992343"/>
            <a:ext cx="11072890" cy="507831"/>
          </a:xfrm>
          <a:prstGeom prst="rect">
            <a:avLst/>
          </a:prstGeom>
        </p:spPr>
        <p:txBody>
          <a:bodyPr wrap="square">
            <a:spAutoFit/>
          </a:bodyPr>
          <a:lstStyle/>
          <a:p>
            <a:pPr>
              <a:lnSpc>
                <a:spcPct val="150000"/>
              </a:lnSpc>
            </a:pPr>
            <a:r>
              <a:rPr lang="en-US" altLang="zh-CN" b="1" dirty="0" smtClean="0">
                <a:latin typeface="微软雅黑" pitchFamily="34" charset="-122"/>
                <a:ea typeface="微软雅黑" pitchFamily="34" charset="-122"/>
              </a:rPr>
              <a:t>2. </a:t>
            </a:r>
            <a:r>
              <a:rPr lang="zh-CN" altLang="en-US" b="1" dirty="0" smtClean="0">
                <a:latin typeface="微软雅黑" pitchFamily="34" charset="-122"/>
                <a:ea typeface="微软雅黑" pitchFamily="34" charset="-122"/>
              </a:rPr>
              <a:t>化连续为离散</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只需要检查“无限种可能”中的“有限种可能”就足够！</a:t>
            </a:r>
            <a:endParaRPr lang="zh-CN" altLang="en-US" b="1" dirty="0">
              <a:latin typeface="微软雅黑" pitchFamily="34" charset="-122"/>
              <a:ea typeface="微软雅黑" pitchFamily="34" charset="-122"/>
            </a:endParaRPr>
          </a:p>
        </p:txBody>
      </p:sp>
      <p:sp>
        <p:nvSpPr>
          <p:cNvPr id="15" name="右箭头 14"/>
          <p:cNvSpPr/>
          <p:nvPr/>
        </p:nvSpPr>
        <p:spPr>
          <a:xfrm>
            <a:off x="5384795" y="3290910"/>
            <a:ext cx="1500198" cy="3571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TextBox 15"/>
          <p:cNvSpPr txBox="1"/>
          <p:nvPr/>
        </p:nvSpPr>
        <p:spPr>
          <a:xfrm>
            <a:off x="7099307" y="2862282"/>
            <a:ext cx="4429156"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b="1" dirty="0" smtClean="0">
                <a:latin typeface="微软雅黑" pitchFamily="34" charset="-122"/>
                <a:ea typeface="微软雅黑" pitchFamily="34" charset="-122"/>
              </a:rPr>
              <a:t>实际的概率也是</a:t>
            </a:r>
            <a:r>
              <a:rPr lang="zh-CN" altLang="en-US" b="1" dirty="0" smtClean="0">
                <a:solidFill>
                  <a:srgbClr val="0000FF"/>
                </a:solidFill>
                <a:latin typeface="微软雅黑" pitchFamily="34" charset="-122"/>
                <a:ea typeface="微软雅黑" pitchFamily="34" charset="-122"/>
              </a:rPr>
              <a:t>阶梯函数</a:t>
            </a:r>
            <a:r>
              <a:rPr lang="zh-CN" altLang="en-US" b="1" dirty="0" smtClean="0">
                <a:latin typeface="微软雅黑" pitchFamily="34" charset="-122"/>
                <a:ea typeface="微软雅黑" pitchFamily="34" charset="-122"/>
              </a:rPr>
              <a:t>，分为五种情况，因此只需考虑处于这</a:t>
            </a:r>
            <a:r>
              <a:rPr lang="zh-CN" altLang="en-US" b="1" dirty="0" smtClean="0">
                <a:solidFill>
                  <a:srgbClr val="0000FF"/>
                </a:solidFill>
                <a:latin typeface="微软雅黑" pitchFamily="34" charset="-122"/>
                <a:ea typeface="微软雅黑" pitchFamily="34" charset="-122"/>
              </a:rPr>
              <a:t>五个范围</a:t>
            </a:r>
            <a:r>
              <a:rPr lang="zh-CN" altLang="en-US" b="1" dirty="0" smtClean="0">
                <a:latin typeface="微软雅黑" pitchFamily="34" charset="-122"/>
                <a:ea typeface="微软雅黑" pitchFamily="34" charset="-122"/>
              </a:rPr>
              <a:t>中的哪一个就可以了。</a:t>
            </a:r>
            <a:endParaRPr lang="zh-CN" altLang="en-US" b="1" dirty="0">
              <a:latin typeface="微软雅黑" pitchFamily="34" charset="-122"/>
              <a:ea typeface="微软雅黑" pitchFamily="34" charset="-122"/>
            </a:endParaRPr>
          </a:p>
        </p:txBody>
      </p:sp>
      <p:sp>
        <p:nvSpPr>
          <p:cNvPr id="17" name="TextBox 16"/>
          <p:cNvSpPr txBox="1"/>
          <p:nvPr/>
        </p:nvSpPr>
        <p:spPr>
          <a:xfrm>
            <a:off x="5527671" y="2921578"/>
            <a:ext cx="1107996" cy="369332"/>
          </a:xfrm>
          <a:prstGeom prst="rect">
            <a:avLst/>
          </a:prstGeom>
          <a:noFill/>
        </p:spPr>
        <p:txBody>
          <a:bodyPr wrap="none" rtlCol="0">
            <a:spAutoFit/>
          </a:bodyPr>
          <a:lstStyle/>
          <a:p>
            <a:r>
              <a:rPr lang="zh-CN" altLang="en-US" b="1" dirty="0" smtClean="0">
                <a:solidFill>
                  <a:srgbClr val="FF0000"/>
                </a:solidFill>
                <a:latin typeface="微软雅黑" pitchFamily="34" charset="-122"/>
                <a:ea typeface="微软雅黑" pitchFamily="34" charset="-122"/>
              </a:rPr>
              <a:t>最后两轮</a:t>
            </a:r>
            <a:endParaRPr lang="zh-CN" altLang="en-US" b="1" dirty="0">
              <a:solidFill>
                <a:srgbClr val="FF0000"/>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2" cstate="print"/>
          <a:srcRect/>
          <a:stretch>
            <a:fillRect/>
          </a:stretch>
        </p:blipFill>
        <p:spPr bwMode="auto">
          <a:xfrm>
            <a:off x="831844" y="1719274"/>
            <a:ext cx="4410075" cy="3352800"/>
          </a:xfrm>
          <a:prstGeom prst="rect">
            <a:avLst/>
          </a:prstGeom>
          <a:ln>
            <a:noFill/>
          </a:ln>
          <a:effectLst>
            <a:outerShdw blurRad="190500" algn="tl" rotWithShape="0">
              <a:srgbClr val="000000">
                <a:alpha val="70000"/>
              </a:srgbClr>
            </a:outerShdw>
          </a:effectLst>
        </p:spPr>
      </p:pic>
      <p:sp>
        <p:nvSpPr>
          <p:cNvPr id="11" name="矩形 10"/>
          <p:cNvSpPr/>
          <p:nvPr/>
        </p:nvSpPr>
        <p:spPr>
          <a:xfrm>
            <a:off x="669887" y="5278623"/>
            <a:ext cx="11072890" cy="923330"/>
          </a:xfrm>
          <a:prstGeom prst="rect">
            <a:avLst/>
          </a:prstGeom>
        </p:spPr>
        <p:txBody>
          <a:bodyPr wrap="square">
            <a:spAutoFit/>
          </a:bodyPr>
          <a:lstStyle/>
          <a:p>
            <a:pPr>
              <a:lnSpc>
                <a:spcPct val="150000"/>
              </a:lnSpc>
            </a:pPr>
            <a:r>
              <a:rPr lang="en-US" altLang="zh-CN" b="1" dirty="0" smtClean="0">
                <a:latin typeface="微软雅黑" pitchFamily="34" charset="-122"/>
                <a:ea typeface="微软雅黑" pitchFamily="34" charset="-122"/>
              </a:rPr>
              <a:t>3. </a:t>
            </a:r>
            <a:r>
              <a:rPr lang="zh-CN" altLang="en-US" b="1" dirty="0" smtClean="0">
                <a:latin typeface="微软雅黑" pitchFamily="34" charset="-122"/>
                <a:ea typeface="微软雅黑" pitchFamily="34" charset="-122"/>
              </a:rPr>
              <a:t>结论</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某个范围中，即使所持的钱数不同，最后可以带回家的概率也是完全一样的。而且</a:t>
            </a:r>
            <a:r>
              <a:rPr lang="en-US" altLang="zh-CN" b="1" dirty="0" smtClean="0">
                <a:latin typeface="微软雅黑" pitchFamily="34" charset="-122"/>
                <a:ea typeface="微软雅黑" pitchFamily="34" charset="-122"/>
              </a:rPr>
              <a:t>M</a:t>
            </a:r>
            <a:r>
              <a:rPr lang="zh-CN" altLang="en-US" b="1" dirty="0" smtClean="0">
                <a:latin typeface="微软雅黑" pitchFamily="34" charset="-122"/>
                <a:ea typeface="微软雅黑" pitchFamily="34" charset="-122"/>
              </a:rPr>
              <a:t>轮只需要考虑</a:t>
            </a:r>
            <a:r>
              <a:rPr lang="en-US" altLang="zh-CN" b="1" dirty="0" err="1" smtClean="0">
                <a:latin typeface="微软雅黑" pitchFamily="34" charset="-122"/>
                <a:ea typeface="微软雅黑" pitchFamily="34" charset="-122"/>
              </a:rPr>
              <a:t>2</a:t>
            </a:r>
            <a:r>
              <a:rPr lang="en-US" altLang="zh-CN" b="1" baseline="30000" dirty="0" err="1" smtClean="0">
                <a:latin typeface="微软雅黑" pitchFamily="34" charset="-122"/>
                <a:ea typeface="微软雅黑" pitchFamily="34" charset="-122"/>
              </a:rPr>
              <a:t>M</a:t>
            </a:r>
            <a:r>
              <a:rPr lang="en-US" altLang="zh-CN" b="1" dirty="0" err="1"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种情况，因此就用暴力算法枚举出答案，对于</a:t>
            </a:r>
            <a:r>
              <a:rPr lang="en-US" altLang="zh-CN" b="1" dirty="0" smtClean="0">
                <a:latin typeface="微软雅黑" pitchFamily="34" charset="-122"/>
                <a:ea typeface="微软雅黑" pitchFamily="34" charset="-122"/>
              </a:rPr>
              <a:t>Large</a:t>
            </a:r>
            <a:r>
              <a:rPr lang="zh-CN" altLang="en-US" b="1" dirty="0" smtClean="0">
                <a:latin typeface="微软雅黑" pitchFamily="34" charset="-122"/>
                <a:ea typeface="微软雅黑" pitchFamily="34" charset="-122"/>
              </a:rPr>
              <a:t>情况，将暴力枚举改为</a:t>
            </a:r>
            <a:r>
              <a:rPr lang="en-US" altLang="zh-CN" b="1" dirty="0" smtClean="0">
                <a:latin typeface="微软雅黑" pitchFamily="34" charset="-122"/>
                <a:ea typeface="微软雅黑" pitchFamily="34" charset="-122"/>
              </a:rPr>
              <a:t>DP</a:t>
            </a:r>
            <a:r>
              <a:rPr lang="zh-CN" altLang="en-US" b="1" dirty="0" smtClean="0">
                <a:latin typeface="微软雅黑" pitchFamily="34" charset="-122"/>
                <a:ea typeface="微软雅黑" pitchFamily="34" charset="-122"/>
              </a:rPr>
              <a:t>即可。</a:t>
            </a:r>
            <a:endParaRPr lang="zh-CN" altLang="en-US" b="1" dirty="0">
              <a:latin typeface="微软雅黑" pitchFamily="34" charset="-122"/>
              <a:ea typeface="微软雅黑" pitchFamily="34" charset="-122"/>
            </a:endParaRPr>
          </a:p>
        </p:txBody>
      </p:sp>
      <p:sp>
        <p:nvSpPr>
          <p:cNvPr id="12" name="矩形 11">
            <a:hlinkClick r:id="rId3" action="ppaction://hlinkfile"/>
          </p:cNvPr>
          <p:cNvSpPr/>
          <p:nvPr/>
        </p:nvSpPr>
        <p:spPr>
          <a:xfrm>
            <a:off x="9936168" y="6131502"/>
            <a:ext cx="1626407" cy="369332"/>
          </a:xfrm>
          <a:prstGeom prst="rect">
            <a:avLst/>
          </a:prstGeom>
        </p:spPr>
        <p:txBody>
          <a:bodyPr wrap="none">
            <a:spAutoFit/>
          </a:bodyPr>
          <a:lstStyle/>
          <a:p>
            <a:r>
              <a:rPr lang="en-US" altLang="zh-CN" b="1" i="1" dirty="0" err="1" smtClean="0">
                <a:solidFill>
                  <a:srgbClr val="0000FF"/>
                </a:solidFill>
              </a:rPr>
              <a:t>Millionaire.cpp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74713" y="657225"/>
            <a:ext cx="10448925" cy="5543550"/>
          </a:xfrm>
          <a:prstGeom prst="rect">
            <a:avLst/>
          </a:prstGeom>
          <a:ln>
            <a:noFill/>
          </a:ln>
          <a:effectLst>
            <a:softEdge rad="112500"/>
          </a:effectLst>
        </p:spPr>
      </p:pic>
      <p:pic>
        <p:nvPicPr>
          <p:cNvPr id="4" name="Picture 2"/>
          <p:cNvPicPr>
            <a:picLocks noChangeAspect="1" noChangeArrowheads="1"/>
          </p:cNvPicPr>
          <p:nvPr/>
        </p:nvPicPr>
        <p:blipFill>
          <a:blip r:embed="rId3" cstate="print"/>
          <a:srcRect r="66355"/>
          <a:stretch>
            <a:fillRect/>
          </a:stretch>
        </p:blipFill>
        <p:spPr bwMode="auto">
          <a:xfrm>
            <a:off x="7899375" y="3933056"/>
            <a:ext cx="3130201" cy="208823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4474"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4" name="TextBox 3"/>
          <p:cNvSpPr txBox="1"/>
          <p:nvPr/>
        </p:nvSpPr>
        <p:spPr>
          <a:xfrm>
            <a:off x="741325" y="1719852"/>
            <a:ext cx="10794395"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这个问题中 </a:t>
            </a:r>
            <a:r>
              <a:rPr lang="en-US" altLang="zh-CN" dirty="0" smtClean="0">
                <a:latin typeface="微软雅黑" pitchFamily="34" charset="-122"/>
                <a:ea typeface="微软雅黑" pitchFamily="34" charset="-122"/>
              </a:rPr>
              <a:t>w </a:t>
            </a:r>
            <a:r>
              <a:rPr lang="zh-CN" altLang="en-US" dirty="0" smtClean="0">
                <a:latin typeface="微软雅黑" pitchFamily="34" charset="-122"/>
                <a:ea typeface="微软雅黑" pitchFamily="34" charset="-122"/>
              </a:rPr>
              <a:t>和 </a:t>
            </a:r>
            <a:r>
              <a:rPr lang="en-US" altLang="zh-CN" dirty="0" smtClean="0">
                <a:latin typeface="微软雅黑" pitchFamily="34" charset="-122"/>
                <a:ea typeface="微软雅黑" pitchFamily="34" charset="-122"/>
              </a:rPr>
              <a:t>h </a:t>
            </a:r>
            <a:r>
              <a:rPr lang="zh-CN" altLang="en-US" dirty="0" smtClean="0">
                <a:latin typeface="微软雅黑" pitchFamily="34" charset="-122"/>
                <a:ea typeface="微软雅黑" pitchFamily="34" charset="-122"/>
              </a:rPr>
              <a:t>最大为</a:t>
            </a:r>
            <a:r>
              <a:rPr lang="en-US" altLang="zh-CN" dirty="0" smtClean="0">
                <a:latin typeface="微软雅黑" pitchFamily="34" charset="-122"/>
                <a:ea typeface="微软雅黑" pitchFamily="34" charset="-122"/>
              </a:rPr>
              <a:t>1000000</a:t>
            </a:r>
            <a:r>
              <a:rPr lang="zh-CN" altLang="en-US" dirty="0" smtClean="0">
                <a:latin typeface="微软雅黑" pitchFamily="34" charset="-122"/>
                <a:ea typeface="微软雅黑" pitchFamily="34" charset="-122"/>
              </a:rPr>
              <a:t>，所以没办法创建 </a:t>
            </a:r>
            <a:r>
              <a:rPr lang="en-US" altLang="zh-CN" dirty="0" smtClean="0">
                <a:latin typeface="微软雅黑" pitchFamily="34" charset="-122"/>
                <a:ea typeface="微软雅黑" pitchFamily="34" charset="-122"/>
              </a:rPr>
              <a:t>w</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h </a:t>
            </a:r>
            <a:r>
              <a:rPr lang="zh-CN" altLang="en-US" dirty="0" smtClean="0">
                <a:latin typeface="微软雅黑" pitchFamily="34" charset="-122"/>
                <a:ea typeface="微软雅黑" pitchFamily="34" charset="-122"/>
              </a:rPr>
              <a:t>的数组，因此必须让坐标离散化。</a:t>
            </a:r>
            <a:endParaRPr lang="zh-CN" altLang="en-US" dirty="0">
              <a:latin typeface="微软雅黑" pitchFamily="34" charset="-122"/>
              <a:ea typeface="微软雅黑" pitchFamily="34" charset="-122"/>
            </a:endParaRPr>
          </a:p>
        </p:txBody>
      </p:sp>
      <p:sp>
        <p:nvSpPr>
          <p:cNvPr id="5" name="矩形 4"/>
          <p:cNvSpPr/>
          <p:nvPr/>
        </p:nvSpPr>
        <p:spPr>
          <a:xfrm>
            <a:off x="669887" y="1071546"/>
            <a:ext cx="11072890" cy="507831"/>
          </a:xfrm>
          <a:prstGeom prst="rect">
            <a:avLst/>
          </a:prstGeom>
        </p:spPr>
        <p:txBody>
          <a:bodyPr wrap="square">
            <a:spAutoFit/>
          </a:bodyPr>
          <a:lstStyle/>
          <a:p>
            <a:pPr>
              <a:lnSpc>
                <a:spcPct val="150000"/>
              </a:lnSpc>
            </a:pPr>
            <a:r>
              <a:rPr lang="en-US" altLang="zh-CN" b="1" dirty="0" smtClean="0">
                <a:latin typeface="微软雅黑" pitchFamily="34" charset="-122"/>
                <a:ea typeface="微软雅黑" pitchFamily="34" charset="-122"/>
              </a:rPr>
              <a:t>1. </a:t>
            </a:r>
            <a:r>
              <a:rPr lang="zh-CN" altLang="en-US" b="1" dirty="0" smtClean="0">
                <a:latin typeface="微软雅黑" pitchFamily="34" charset="-122"/>
                <a:ea typeface="微软雅黑" pitchFamily="34" charset="-122"/>
              </a:rPr>
              <a:t>该问题的难点</a:t>
            </a:r>
            <a:endParaRPr lang="zh-CN" altLang="en-US" b="1" dirty="0">
              <a:latin typeface="微软雅黑" pitchFamily="34" charset="-122"/>
              <a:ea typeface="微软雅黑" pitchFamily="34" charset="-122"/>
            </a:endParaRPr>
          </a:p>
        </p:txBody>
      </p:sp>
      <p:sp>
        <p:nvSpPr>
          <p:cNvPr id="11" name="矩形 10"/>
          <p:cNvSpPr/>
          <p:nvPr/>
        </p:nvSpPr>
        <p:spPr>
          <a:xfrm>
            <a:off x="669547" y="2417113"/>
            <a:ext cx="11072890" cy="507831"/>
          </a:xfrm>
          <a:prstGeom prst="rect">
            <a:avLst/>
          </a:prstGeom>
        </p:spPr>
        <p:txBody>
          <a:bodyPr wrap="square">
            <a:spAutoFit/>
          </a:bodyPr>
          <a:lstStyle/>
          <a:p>
            <a:pPr>
              <a:lnSpc>
                <a:spcPct val="150000"/>
              </a:lnSpc>
            </a:pPr>
            <a:r>
              <a:rPr lang="en-US" altLang="zh-CN" b="1" dirty="0" smtClean="0">
                <a:latin typeface="微软雅黑" pitchFamily="34" charset="-122"/>
                <a:ea typeface="微软雅黑" pitchFamily="34" charset="-122"/>
              </a:rPr>
              <a:t>2. </a:t>
            </a:r>
            <a:r>
              <a:rPr lang="zh-CN" altLang="en-US" b="1" dirty="0" smtClean="0">
                <a:latin typeface="微软雅黑" pitchFamily="34" charset="-122"/>
                <a:ea typeface="微软雅黑" pitchFamily="34" charset="-122"/>
              </a:rPr>
              <a:t>坐标离散化</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将前后没有变化的行列消除后并不会影响区域的个数。</a:t>
            </a:r>
            <a:endParaRPr lang="zh-CN" altLang="en-US" b="1" dirty="0">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 cstate="print"/>
          <a:srcRect/>
          <a:stretch>
            <a:fillRect/>
          </a:stretch>
        </p:blipFill>
        <p:spPr bwMode="auto">
          <a:xfrm>
            <a:off x="1130623" y="3212976"/>
            <a:ext cx="4591050" cy="2819400"/>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6387207" y="3789040"/>
            <a:ext cx="5112568"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数组里只需要存储有直线的行列以及其前后的行列就足够了，这样的话大小最多</a:t>
            </a:r>
            <a:r>
              <a:rPr lang="en-US" altLang="zh-CN" dirty="0" smtClean="0">
                <a:latin typeface="微软雅黑" pitchFamily="34" charset="-122"/>
                <a:ea typeface="微软雅黑" pitchFamily="34" charset="-122"/>
              </a:rPr>
              <a:t>6n</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6n</a:t>
            </a:r>
            <a:r>
              <a:rPr lang="zh-CN" altLang="en-US" dirty="0" smtClean="0">
                <a:latin typeface="微软雅黑" pitchFamily="34" charset="-122"/>
                <a:ea typeface="微软雅黑" pitchFamily="34" charset="-122"/>
              </a:rPr>
              <a:t>就足够，于是就可以</a:t>
            </a:r>
            <a:r>
              <a:rPr lang="en-US" altLang="zh-CN" dirty="0" smtClean="0">
                <a:latin typeface="微软雅黑" pitchFamily="34" charset="-122"/>
                <a:ea typeface="微软雅黑" pitchFamily="34" charset="-122"/>
              </a:rPr>
              <a:t>DFS</a:t>
            </a:r>
            <a:r>
              <a:rPr lang="zh-CN" altLang="en-US" dirty="0" smtClean="0">
                <a:latin typeface="微软雅黑" pitchFamily="34" charset="-122"/>
                <a:ea typeface="微软雅黑" pitchFamily="34" charset="-122"/>
              </a:rPr>
              <a:t>求出区域数目，注意递归实现可能会导致栈溢出，可以用</a:t>
            </a:r>
            <a:r>
              <a:rPr lang="en-US" altLang="zh-CN" dirty="0" err="1" smtClean="0">
                <a:latin typeface="微软雅黑" pitchFamily="34" charset="-122"/>
                <a:ea typeface="微软雅黑" pitchFamily="34" charset="-122"/>
              </a:rPr>
              <a:t>BFS</a:t>
            </a:r>
            <a:r>
              <a:rPr lang="zh-CN" altLang="en-US" dirty="0" smtClean="0">
                <a:latin typeface="微软雅黑" pitchFamily="34" charset="-122"/>
                <a:ea typeface="微软雅黑" pitchFamily="34" charset="-122"/>
              </a:rPr>
              <a:t>来处理。</a:t>
            </a:r>
            <a:endParaRPr lang="zh-CN" altLang="en-US" dirty="0">
              <a:latin typeface="微软雅黑" pitchFamily="34" charset="-122"/>
              <a:ea typeface="微软雅黑" pitchFamily="34" charset="-122"/>
            </a:endParaRPr>
          </a:p>
        </p:txBody>
      </p:sp>
      <p:sp>
        <p:nvSpPr>
          <p:cNvPr id="8" name="矩形 7">
            <a:hlinkClick r:id="rId3" action="ppaction://hlinkfile"/>
          </p:cNvPr>
          <p:cNvSpPr/>
          <p:nvPr/>
        </p:nvSpPr>
        <p:spPr>
          <a:xfrm>
            <a:off x="10456893" y="5715016"/>
            <a:ext cx="1036502" cy="369332"/>
          </a:xfrm>
          <a:prstGeom prst="rect">
            <a:avLst/>
          </a:prstGeom>
        </p:spPr>
        <p:txBody>
          <a:bodyPr wrap="none">
            <a:spAutoFit/>
          </a:bodyPr>
          <a:lstStyle/>
          <a:p>
            <a:r>
              <a:rPr lang="en-US" altLang="zh-CN" b="1" i="1" dirty="0" err="1" smtClean="0">
                <a:solidFill>
                  <a:srgbClr val="0000FF"/>
                </a:solidFill>
              </a:rPr>
              <a:t>Area.cpp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11"/>
                                        </p:tgtEl>
                                        <p:attrNameLst>
                                          <p:attrName>style.visibility</p:attrName>
                                        </p:attrNameLst>
                                      </p:cBhvr>
                                      <p:to>
                                        <p:strVal val="visible"/>
                                      </p:to>
                                    </p:set>
                                    <p:anim calcmode="discrete" valueType="clr">
                                      <p:cBhvr override="childStyle">
                                        <p:cTn id="20"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1"/>
                                        </p:tgtEl>
                                        <p:attrNameLst>
                                          <p:attrName>fillcolor</p:attrName>
                                        </p:attrNameLst>
                                      </p:cBhvr>
                                      <p:tavLst>
                                        <p:tav tm="0">
                                          <p:val>
                                            <p:clrVal>
                                              <a:schemeClr val="accent2"/>
                                            </p:clrVal>
                                          </p:val>
                                        </p:tav>
                                        <p:tav tm="50000">
                                          <p:val>
                                            <p:clrVal>
                                              <a:schemeClr val="hlink"/>
                                            </p:clrVal>
                                          </p:val>
                                        </p:tav>
                                      </p:tavLst>
                                    </p:anim>
                                    <p:set>
                                      <p:cBhvr>
                                        <p:cTn id="22" dur="80"/>
                                        <p:tgtEl>
                                          <p:spTgt spid="11"/>
                                        </p:tgtEl>
                                        <p:attrNameLst>
                                          <p:attrName>fill.type</p:attrName>
                                        </p:attrNameLst>
                                      </p:cBhvr>
                                      <p:to>
                                        <p:strVal val="solid"/>
                                      </p:to>
                                    </p:set>
                                  </p:childTnLst>
                                </p:cTn>
                              </p:par>
                            </p:childTnLst>
                          </p:cTn>
                        </p:par>
                        <p:par>
                          <p:cTn id="23" fill="hold">
                            <p:stCondLst>
                              <p:cond delay="1360"/>
                            </p:stCondLst>
                            <p:childTnLst>
                              <p:par>
                                <p:cTn id="24" presetID="1" presetClass="entr" presetSubtype="0" fill="hold" nodeType="afterEffect">
                                  <p:stCondLst>
                                    <p:cond delay="0"/>
                                  </p:stCondLst>
                                  <p:childTnLst>
                                    <p:set>
                                      <p:cBhvr>
                                        <p:cTn id="25" dur="1" fill="hold">
                                          <p:stCondLst>
                                            <p:cond delay="0"/>
                                          </p:stCondLst>
                                        </p:cTn>
                                        <p:tgtEl>
                                          <p:spTgt spid="205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p:bldP spid="13"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763" y="928670"/>
            <a:ext cx="1980029"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解题思路总结：</a:t>
            </a:r>
            <a:endParaRPr lang="zh-CN" altLang="en-US" sz="2000" b="1" dirty="0">
              <a:solidFill>
                <a:srgbClr val="0000FF"/>
              </a:solidFill>
              <a:latin typeface="微软雅黑" pitchFamily="34" charset="-122"/>
              <a:ea typeface="微软雅黑" pitchFamily="34" charset="-122"/>
            </a:endParaRPr>
          </a:p>
        </p:txBody>
      </p:sp>
      <p:sp>
        <p:nvSpPr>
          <p:cNvPr id="4" name="TextBox 3"/>
          <p:cNvSpPr txBox="1"/>
          <p:nvPr/>
        </p:nvSpPr>
        <p:spPr>
          <a:xfrm>
            <a:off x="1312829" y="2416726"/>
            <a:ext cx="10144196" cy="369332"/>
          </a:xfrm>
          <a:prstGeom prst="rect">
            <a:avLst/>
          </a:prstGeom>
          <a:noFill/>
        </p:spPr>
        <p:txBody>
          <a:bodyPr wrap="square" rtlCol="0">
            <a:spAutoFit/>
          </a:bodyPr>
          <a:lstStyle/>
          <a:p>
            <a:r>
              <a:rPr lang="zh-CN" altLang="en-US" dirty="0" smtClean="0">
                <a:solidFill>
                  <a:srgbClr val="0000FF"/>
                </a:solidFill>
                <a:latin typeface="微软雅黑" pitchFamily="34" charset="-122"/>
                <a:ea typeface="微软雅黑" pitchFamily="34" charset="-122"/>
              </a:rPr>
              <a:t>离散化：</a:t>
            </a:r>
            <a:r>
              <a:rPr lang="zh-CN" altLang="en-US" dirty="0" smtClean="0">
                <a:latin typeface="微软雅黑" pitchFamily="34" charset="-122"/>
                <a:ea typeface="微软雅黑" pitchFamily="34" charset="-122"/>
              </a:rPr>
              <a:t>类似</a:t>
            </a:r>
            <a:r>
              <a:rPr lang="en-US" altLang="zh-CN" dirty="0" smtClean="0">
                <a:latin typeface="微软雅黑" pitchFamily="34" charset="-122"/>
                <a:ea typeface="微软雅黑" pitchFamily="34" charset="-122"/>
              </a:rPr>
              <a:t>Hash</a:t>
            </a:r>
            <a:r>
              <a:rPr lang="zh-CN" altLang="en-US" dirty="0" smtClean="0">
                <a:latin typeface="微软雅黑" pitchFamily="34" charset="-122"/>
                <a:ea typeface="微软雅黑" pitchFamily="34" charset="-122"/>
              </a:rPr>
              <a:t>（散列）处理，本质就是分类，把“同一类型”的数据转化为一个特征值来表示。</a:t>
            </a:r>
            <a:endParaRPr lang="zh-CN" altLang="en-US" dirty="0">
              <a:latin typeface="微软雅黑" pitchFamily="34" charset="-122"/>
              <a:ea typeface="微软雅黑" pitchFamily="34" charset="-122"/>
            </a:endParaRPr>
          </a:p>
        </p:txBody>
      </p:sp>
      <p:sp>
        <p:nvSpPr>
          <p:cNvPr id="7" name="TextBox 6"/>
          <p:cNvSpPr txBox="1"/>
          <p:nvPr/>
        </p:nvSpPr>
        <p:spPr>
          <a:xfrm>
            <a:off x="1312829" y="3500438"/>
            <a:ext cx="2877711"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去重：</a:t>
            </a:r>
            <a:r>
              <a:rPr lang="zh-CN" altLang="en-US" dirty="0" smtClean="0">
                <a:latin typeface="微软雅黑" pitchFamily="34" charset="-122"/>
                <a:ea typeface="微软雅黑" pitchFamily="34" charset="-122"/>
              </a:rPr>
              <a:t>常常用</a:t>
            </a:r>
            <a:r>
              <a:rPr lang="en-US" altLang="zh-CN" dirty="0" err="1" smtClean="0">
                <a:latin typeface="微软雅黑" pitchFamily="34" charset="-122"/>
                <a:ea typeface="微软雅黑" pitchFamily="34" charset="-122"/>
              </a:rPr>
              <a:t>STL</a:t>
            </a:r>
            <a:r>
              <a:rPr lang="zh-CN" altLang="en-US" dirty="0" smtClean="0">
                <a:latin typeface="微软雅黑" pitchFamily="34" charset="-122"/>
                <a:ea typeface="微软雅黑" pitchFamily="34" charset="-122"/>
              </a:rPr>
              <a:t>比较方便</a:t>
            </a:r>
            <a:endParaRPr lang="zh-CN" altLang="en-US" dirty="0">
              <a:latin typeface="微软雅黑" pitchFamily="34" charset="-122"/>
              <a:ea typeface="微软雅黑" pitchFamily="34" charset="-122"/>
            </a:endParaRPr>
          </a:p>
        </p:txBody>
      </p:sp>
      <p:sp>
        <p:nvSpPr>
          <p:cNvPr id="8" name="矩形 7"/>
          <p:cNvSpPr/>
          <p:nvPr/>
        </p:nvSpPr>
        <p:spPr>
          <a:xfrm>
            <a:off x="2027209" y="4291620"/>
            <a:ext cx="6099175"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en-US" altLang="zh-CN" dirty="0" smtClean="0"/>
              <a:t>sort(</a:t>
            </a:r>
            <a:r>
              <a:rPr lang="en-US" altLang="zh-CN" dirty="0" err="1" smtClean="0"/>
              <a:t>xs.begin</a:t>
            </a:r>
            <a:r>
              <a:rPr lang="en-US" altLang="zh-CN" dirty="0" smtClean="0"/>
              <a:t>(), </a:t>
            </a:r>
            <a:r>
              <a:rPr lang="en-US" altLang="zh-CN" dirty="0" err="1" smtClean="0"/>
              <a:t>xs.end</a:t>
            </a:r>
            <a:r>
              <a:rPr lang="en-US" altLang="zh-CN" dirty="0" smtClean="0"/>
              <a:t>());</a:t>
            </a:r>
          </a:p>
          <a:p>
            <a:pPr>
              <a:lnSpc>
                <a:spcPct val="150000"/>
              </a:lnSpc>
            </a:pPr>
            <a:r>
              <a:rPr lang="en-US" altLang="zh-CN" dirty="0" err="1" smtClean="0"/>
              <a:t>xs.erase</a:t>
            </a:r>
            <a:r>
              <a:rPr lang="en-US" altLang="zh-CN" dirty="0" smtClean="0"/>
              <a:t>(unique(</a:t>
            </a:r>
            <a:r>
              <a:rPr lang="en-US" altLang="zh-CN" dirty="0" err="1" smtClean="0"/>
              <a:t>xs.begin</a:t>
            </a:r>
            <a:r>
              <a:rPr lang="en-US" altLang="zh-CN" dirty="0" smtClean="0"/>
              <a:t>(), </a:t>
            </a:r>
            <a:r>
              <a:rPr lang="en-US" altLang="zh-CN" dirty="0" err="1" smtClean="0"/>
              <a:t>xs.end</a:t>
            </a:r>
            <a:r>
              <a:rPr lang="en-US" altLang="zh-CN" dirty="0" smtClean="0"/>
              <a:t>()),</a:t>
            </a:r>
            <a:r>
              <a:rPr lang="en-US" altLang="zh-CN" dirty="0" err="1" smtClean="0"/>
              <a:t>xs.end</a:t>
            </a:r>
            <a:r>
              <a:rPr lang="en-US" altLang="zh-CN" dirty="0" smtClean="0"/>
              <a:t>());</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Left)">
                                      <p:cBhvr>
                                        <p:cTn id="12" dur="500"/>
                                        <p:tgtEl>
                                          <p:spTgt spid="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41350" y="1243013"/>
            <a:ext cx="10915650" cy="4371975"/>
          </a:xfrm>
          <a:prstGeom prst="rect">
            <a:avLst/>
          </a:prstGeom>
          <a:ln>
            <a:noFill/>
          </a:ln>
          <a:effectLst>
            <a:softEdge rad="112500"/>
          </a:effectLst>
        </p:spPr>
      </p:pic>
      <p:sp>
        <p:nvSpPr>
          <p:cNvPr id="3" name="TextBox 2">
            <a:hlinkClick r:id="rId3"/>
          </p:cNvPr>
          <p:cNvSpPr txBox="1"/>
          <p:nvPr/>
        </p:nvSpPr>
        <p:spPr>
          <a:xfrm>
            <a:off x="3266730" y="773652"/>
            <a:ext cx="5047023" cy="369332"/>
          </a:xfrm>
          <a:prstGeom prst="rect">
            <a:avLst/>
          </a:prstGeom>
          <a:noFill/>
        </p:spPr>
        <p:txBody>
          <a:bodyPr wrap="none" rtlCol="0">
            <a:spAutoFit/>
          </a:bodyPr>
          <a:lstStyle/>
          <a:p>
            <a:r>
              <a:rPr lang="en-US" altLang="zh-CN" b="1" dirty="0" smtClean="0">
                <a:solidFill>
                  <a:srgbClr val="0000FF"/>
                </a:solidFill>
              </a:rPr>
              <a:t>https://vjudge.net/problem/Kattis-minimumscalar</a:t>
            </a:r>
            <a:endParaRPr lang="zh-CN" altLang="en-US" b="1" dirty="0">
              <a:solidFill>
                <a:srgbClr val="0000FF"/>
              </a:solidFill>
            </a:endParaRPr>
          </a:p>
        </p:txBody>
      </p:sp>
    </p:spTree>
    <p:extLst>
      <p:ext uri="{BB962C8B-B14F-4D97-AF65-F5344CB8AC3E}">
        <p14:creationId xmlns="" xmlns:p14="http://schemas.microsoft.com/office/powerpoint/2010/main" val="412517162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1489075" y="733424"/>
            <a:ext cx="9220200" cy="2552700"/>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cstate="print"/>
          <a:srcRect l="765" r="1376"/>
          <a:stretch>
            <a:fillRect/>
          </a:stretch>
        </p:blipFill>
        <p:spPr bwMode="auto">
          <a:xfrm>
            <a:off x="1527143" y="3443305"/>
            <a:ext cx="9144064" cy="2486025"/>
          </a:xfrm>
          <a:prstGeom prst="rect">
            <a:avLst/>
          </a:prstGeom>
          <a:noFill/>
          <a:ln w="9525">
            <a:noFill/>
            <a:miter lim="800000"/>
            <a:headEnd/>
            <a:tailEnd/>
          </a:ln>
          <a:effectLst/>
        </p:spPr>
      </p:pic>
      <p:sp>
        <p:nvSpPr>
          <p:cNvPr id="4" name="TextBox 3">
            <a:hlinkClick r:id="rId4"/>
          </p:cNvPr>
          <p:cNvSpPr txBox="1"/>
          <p:nvPr/>
        </p:nvSpPr>
        <p:spPr>
          <a:xfrm>
            <a:off x="3813159" y="428604"/>
            <a:ext cx="3854838" cy="369332"/>
          </a:xfrm>
          <a:prstGeom prst="rect">
            <a:avLst/>
          </a:prstGeom>
          <a:noFill/>
        </p:spPr>
        <p:txBody>
          <a:bodyPr wrap="none" rtlCol="0">
            <a:spAutoFit/>
          </a:bodyPr>
          <a:lstStyle/>
          <a:p>
            <a:r>
              <a:rPr lang="en-US" altLang="zh-CN" b="1" dirty="0" smtClean="0">
                <a:solidFill>
                  <a:srgbClr val="0000FF"/>
                </a:solidFill>
              </a:rPr>
              <a:t>https://vjudge.net/problem/POJ-2785</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458561"/>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从</a:t>
            </a:r>
            <a:r>
              <a:rPr lang="en-US" altLang="zh-CN" dirty="0" smtClean="0">
                <a:latin typeface="微软雅黑" pitchFamily="34" charset="-122"/>
                <a:ea typeface="微软雅黑" pitchFamily="34" charset="-122"/>
              </a:rPr>
              <a:t>4</a:t>
            </a:r>
            <a:r>
              <a:rPr lang="zh-CN" altLang="en-US" dirty="0" smtClean="0">
                <a:latin typeface="微软雅黑" pitchFamily="34" charset="-122"/>
                <a:ea typeface="微软雅黑" pitchFamily="34" charset="-122"/>
              </a:rPr>
              <a:t>个数列中选择的话总共有</a:t>
            </a:r>
            <a:r>
              <a:rPr lang="zh-CN" altLang="en-US" b="1" dirty="0" smtClean="0">
                <a:latin typeface="微软雅黑" pitchFamily="34" charset="-122"/>
                <a:ea typeface="微软雅黑" pitchFamily="34" charset="-122"/>
              </a:rPr>
              <a:t> </a:t>
            </a:r>
            <a:r>
              <a:rPr lang="en-US" altLang="zh-CN" b="1" dirty="0" err="1" smtClean="0">
                <a:latin typeface="微软雅黑" pitchFamily="34" charset="-122"/>
                <a:ea typeface="微软雅黑" pitchFamily="34" charset="-122"/>
              </a:rPr>
              <a:t>n</a:t>
            </a:r>
            <a:r>
              <a:rPr lang="en-US" altLang="zh-CN" b="1" baseline="30000" dirty="0" err="1" smtClean="0">
                <a:latin typeface="微软雅黑" pitchFamily="34" charset="-122"/>
                <a:ea typeface="微软雅黑" pitchFamily="34" charset="-122"/>
              </a:rPr>
              <a:t>4</a:t>
            </a:r>
            <a:r>
              <a:rPr lang="en-US" altLang="zh-CN" b="1" baseline="30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种情况，所以全都判断一遍不可行。不过将它们对半分成 </a:t>
            </a:r>
            <a:r>
              <a:rPr lang="en-US" altLang="zh-CN" dirty="0" smtClean="0">
                <a:latin typeface="微软雅黑" pitchFamily="34" charset="-122"/>
                <a:ea typeface="微软雅黑" pitchFamily="34" charset="-122"/>
              </a:rPr>
              <a:t>AB </a:t>
            </a:r>
            <a:r>
              <a:rPr lang="zh-CN" altLang="en-US" dirty="0" smtClean="0">
                <a:latin typeface="微软雅黑" pitchFamily="34" charset="-122"/>
                <a:ea typeface="微软雅黑" pitchFamily="34" charset="-122"/>
              </a:rPr>
              <a:t>和 </a:t>
            </a:r>
            <a:r>
              <a:rPr lang="en-US" altLang="zh-CN" dirty="0" smtClean="0">
                <a:latin typeface="微软雅黑" pitchFamily="34" charset="-122"/>
                <a:ea typeface="微软雅黑" pitchFamily="34" charset="-122"/>
              </a:rPr>
              <a:t>CD </a:t>
            </a:r>
            <a:r>
              <a:rPr lang="zh-CN" altLang="en-US" dirty="0" smtClean="0">
                <a:latin typeface="微软雅黑" pitchFamily="34" charset="-122"/>
                <a:ea typeface="微软雅黑" pitchFamily="34" charset="-122"/>
              </a:rPr>
              <a:t>再考虑，就可以</a:t>
            </a:r>
            <a:r>
              <a:rPr lang="zh-CN" altLang="en-US" b="1" dirty="0" smtClean="0">
                <a:latin typeface="微软雅黑" pitchFamily="34" charset="-122"/>
                <a:ea typeface="微软雅黑" pitchFamily="34" charset="-122"/>
              </a:rPr>
              <a:t>二分</a:t>
            </a:r>
            <a:r>
              <a:rPr lang="zh-CN" altLang="en-US" dirty="0" smtClean="0">
                <a:latin typeface="微软雅黑" pitchFamily="34" charset="-122"/>
                <a:ea typeface="微软雅黑" pitchFamily="34" charset="-122"/>
              </a:rPr>
              <a:t>解决。</a:t>
            </a:r>
            <a:endParaRPr lang="zh-CN" altLang="en-US" dirty="0">
              <a:latin typeface="微软雅黑" pitchFamily="34" charset="-122"/>
              <a:ea typeface="微软雅黑" pitchFamily="34" charset="-122"/>
            </a:endParaRPr>
          </a:p>
        </p:txBody>
      </p:sp>
      <p:sp>
        <p:nvSpPr>
          <p:cNvPr id="4" name="TextBox 3"/>
          <p:cNvSpPr txBox="1"/>
          <p:nvPr/>
        </p:nvSpPr>
        <p:spPr>
          <a:xfrm>
            <a:off x="527011" y="2857496"/>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从</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个数列中选择的话只有</a:t>
            </a:r>
            <a:r>
              <a:rPr lang="zh-CN" altLang="en-US" b="1" dirty="0" smtClean="0">
                <a:latin typeface="微软雅黑" pitchFamily="34" charset="-122"/>
                <a:ea typeface="微软雅黑" pitchFamily="34" charset="-122"/>
              </a:rPr>
              <a:t> </a:t>
            </a:r>
            <a:r>
              <a:rPr lang="en-US" altLang="zh-CN" b="1" dirty="0" err="1" smtClean="0">
                <a:latin typeface="微软雅黑" pitchFamily="34" charset="-122"/>
                <a:ea typeface="微软雅黑" pitchFamily="34" charset="-122"/>
              </a:rPr>
              <a:t>n</a:t>
            </a:r>
            <a:r>
              <a:rPr lang="en-US" altLang="zh-CN" b="1" baseline="30000" dirty="0" err="1" smtClean="0">
                <a:latin typeface="微软雅黑" pitchFamily="34" charset="-122"/>
                <a:ea typeface="微软雅黑" pitchFamily="34" charset="-122"/>
              </a:rPr>
              <a:t>2</a:t>
            </a:r>
            <a:r>
              <a:rPr lang="en-US" altLang="zh-CN" b="1" baseline="30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种情况，所以可以枚举。先从 </a:t>
            </a:r>
            <a:r>
              <a:rPr lang="en-US" altLang="zh-CN" dirty="0" smtClean="0">
                <a:latin typeface="微软雅黑" pitchFamily="34" charset="-122"/>
                <a:ea typeface="微软雅黑" pitchFamily="34" charset="-122"/>
              </a:rPr>
              <a:t>A</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B </a:t>
            </a:r>
            <a:r>
              <a:rPr lang="zh-CN" altLang="en-US" dirty="0" smtClean="0">
                <a:latin typeface="微软雅黑" pitchFamily="34" charset="-122"/>
                <a:ea typeface="微软雅黑" pitchFamily="34" charset="-122"/>
              </a:rPr>
              <a:t>中取出 </a:t>
            </a:r>
            <a:r>
              <a:rPr lang="en-US" altLang="zh-CN" dirty="0" smtClean="0">
                <a:latin typeface="微软雅黑" pitchFamily="34" charset="-122"/>
                <a:ea typeface="微软雅黑" pitchFamily="34" charset="-122"/>
              </a:rPr>
              <a:t>a</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b </a:t>
            </a:r>
            <a:r>
              <a:rPr lang="zh-CN" altLang="en-US" dirty="0" smtClean="0">
                <a:latin typeface="微软雅黑" pitchFamily="34" charset="-122"/>
                <a:ea typeface="微软雅黑" pitchFamily="34" charset="-122"/>
              </a:rPr>
              <a:t>后，为了使总和为 </a:t>
            </a:r>
            <a:r>
              <a:rPr lang="en-US" altLang="zh-CN" dirty="0" smtClean="0">
                <a:latin typeface="微软雅黑" pitchFamily="34" charset="-122"/>
                <a:ea typeface="微软雅黑" pitchFamily="34" charset="-122"/>
              </a:rPr>
              <a:t>0 </a:t>
            </a:r>
            <a:r>
              <a:rPr lang="zh-CN" altLang="en-US" dirty="0" smtClean="0">
                <a:latin typeface="微软雅黑" pitchFamily="34" charset="-122"/>
                <a:ea typeface="微软雅黑" pitchFamily="34" charset="-122"/>
              </a:rPr>
              <a:t>则需要从 </a:t>
            </a:r>
            <a:r>
              <a:rPr lang="en-US" altLang="zh-CN" dirty="0" smtClean="0">
                <a:latin typeface="微软雅黑" pitchFamily="34" charset="-122"/>
                <a:ea typeface="微软雅黑" pitchFamily="34" charset="-122"/>
              </a:rPr>
              <a:t>C</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D </a:t>
            </a:r>
            <a:r>
              <a:rPr lang="zh-CN" altLang="en-US" dirty="0" smtClean="0">
                <a:latin typeface="微软雅黑" pitchFamily="34" charset="-122"/>
                <a:ea typeface="微软雅黑" pitchFamily="34" charset="-122"/>
              </a:rPr>
              <a:t>中枚举出 </a:t>
            </a:r>
            <a:r>
              <a:rPr lang="en-US" altLang="zh-CN" dirty="0" smtClean="0">
                <a:latin typeface="微软雅黑" pitchFamily="34" charset="-122"/>
                <a:ea typeface="微软雅黑" pitchFamily="34" charset="-122"/>
              </a:rPr>
              <a:t>c</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d </a:t>
            </a:r>
            <a:r>
              <a:rPr lang="zh-CN" altLang="en-US" dirty="0" smtClean="0">
                <a:latin typeface="微软雅黑" pitchFamily="34" charset="-122"/>
                <a:ea typeface="微软雅黑" pitchFamily="34" charset="-122"/>
              </a:rPr>
              <a:t>使得 </a:t>
            </a:r>
            <a:r>
              <a:rPr lang="en-US" altLang="zh-CN" dirty="0" err="1" smtClean="0">
                <a:latin typeface="微软雅黑" pitchFamily="34" charset="-122"/>
                <a:ea typeface="微软雅黑" pitchFamily="34" charset="-122"/>
              </a:rPr>
              <a:t>c+d</a:t>
            </a:r>
            <a:r>
              <a:rPr lang="en-US" altLang="zh-CN" dirty="0" smtClean="0">
                <a:latin typeface="微软雅黑" pitchFamily="34" charset="-122"/>
                <a:ea typeface="微软雅黑" pitchFamily="34" charset="-122"/>
              </a:rPr>
              <a:t>=-a-b</a:t>
            </a:r>
            <a:r>
              <a:rPr lang="zh-CN" altLang="en-US" dirty="0" smtClean="0">
                <a:latin typeface="微软雅黑" pitchFamily="34" charset="-122"/>
                <a:ea typeface="微软雅黑" pitchFamily="34" charset="-122"/>
              </a:rPr>
              <a:t>，将这些和排序，这样就可以用</a:t>
            </a:r>
            <a:r>
              <a:rPr lang="zh-CN" altLang="en-US" b="1" dirty="0" smtClean="0">
                <a:latin typeface="微软雅黑" pitchFamily="34" charset="-122"/>
                <a:ea typeface="微软雅黑" pitchFamily="34" charset="-122"/>
              </a:rPr>
              <a:t>二分搜索</a:t>
            </a:r>
            <a:r>
              <a:rPr lang="zh-CN" altLang="en-US" dirty="0" smtClean="0">
                <a:latin typeface="微软雅黑" pitchFamily="34" charset="-122"/>
                <a:ea typeface="微软雅黑" pitchFamily="34" charset="-122"/>
              </a:rPr>
              <a:t>。时间复杂度</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n</a:t>
            </a:r>
            <a:r>
              <a:rPr lang="en-US" altLang="zh-CN" b="1" baseline="30000" dirty="0" err="1" smtClean="0">
                <a:latin typeface="微软雅黑" pitchFamily="34" charset="-122"/>
                <a:ea typeface="微软雅黑" pitchFamily="34" charset="-122"/>
              </a:rPr>
              <a:t>2</a:t>
            </a:r>
            <a:r>
              <a:rPr lang="en-US" altLang="zh-CN" b="1" dirty="0" err="1" smtClean="0">
                <a:latin typeface="微软雅黑" pitchFamily="34" charset="-122"/>
                <a:ea typeface="微软雅黑" pitchFamily="34" charset="-122"/>
              </a:rPr>
              <a:t>logn</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TextBox 4"/>
          <p:cNvSpPr txBox="1"/>
          <p:nvPr/>
        </p:nvSpPr>
        <p:spPr>
          <a:xfrm>
            <a:off x="527011" y="4363058"/>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结论：</a:t>
            </a:r>
            <a:r>
              <a:rPr lang="zh-CN" altLang="en-US" dirty="0" smtClean="0">
                <a:latin typeface="微软雅黑" pitchFamily="34" charset="-122"/>
                <a:ea typeface="微软雅黑" pitchFamily="34" charset="-122"/>
              </a:rPr>
              <a:t>有时候问题规模比较大，无法枚举所有元素的组合，但能够枚举一半元素的组合。此时将问题拆成两半后分别枚举，再合并它们的结果这一方法往往比较有效。</a:t>
            </a:r>
            <a:endParaRPr lang="zh-CN" altLang="en-US" dirty="0">
              <a:latin typeface="微软雅黑" pitchFamily="34" charset="-122"/>
              <a:ea typeface="微软雅黑" pitchFamily="34" charset="-122"/>
            </a:endParaRPr>
          </a:p>
        </p:txBody>
      </p:sp>
      <p:sp>
        <p:nvSpPr>
          <p:cNvPr id="6" name="矩形 5">
            <a:hlinkClick r:id="rId2" action="ppaction://hlinkfile"/>
          </p:cNvPr>
          <p:cNvSpPr/>
          <p:nvPr/>
        </p:nvSpPr>
        <p:spPr>
          <a:xfrm>
            <a:off x="8813819" y="5488560"/>
            <a:ext cx="2903424" cy="369332"/>
          </a:xfrm>
          <a:prstGeom prst="rect">
            <a:avLst/>
          </a:prstGeom>
        </p:spPr>
        <p:txBody>
          <a:bodyPr wrap="none">
            <a:spAutoFit/>
          </a:bodyPr>
          <a:lstStyle/>
          <a:p>
            <a:r>
              <a:rPr lang="en-US" altLang="zh-CN" b="1" i="1" dirty="0" smtClean="0">
                <a:solidFill>
                  <a:srgbClr val="0000FF"/>
                </a:solidFill>
              </a:rPr>
              <a:t>4 Values whose Sum is </a:t>
            </a:r>
            <a:r>
              <a:rPr lang="en-US" altLang="zh-CN" b="1" i="1" dirty="0" err="1" smtClean="0">
                <a:solidFill>
                  <a:srgbClr val="0000FF"/>
                </a:solidFill>
              </a:rPr>
              <a:t>0.cpp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98500" y="842963"/>
            <a:ext cx="10801350" cy="5172075"/>
          </a:xfrm>
          <a:prstGeom prst="rect">
            <a:avLst/>
          </a:prstGeom>
          <a:noFill/>
          <a:ln w="9525">
            <a:noFill/>
            <a:miter lim="800000"/>
            <a:headEnd/>
            <a:tailEnd/>
          </a:ln>
          <a:effectLst/>
        </p:spPr>
      </p:pic>
      <p:sp>
        <p:nvSpPr>
          <p:cNvPr id="3" name="TextBox 2">
            <a:hlinkClick r:id="rId3"/>
          </p:cNvPr>
          <p:cNvSpPr txBox="1"/>
          <p:nvPr/>
        </p:nvSpPr>
        <p:spPr>
          <a:xfrm>
            <a:off x="4098911" y="487900"/>
            <a:ext cx="3854838" cy="369332"/>
          </a:xfrm>
          <a:prstGeom prst="rect">
            <a:avLst/>
          </a:prstGeom>
          <a:noFill/>
        </p:spPr>
        <p:txBody>
          <a:bodyPr wrap="none" rtlCol="0">
            <a:spAutoFit/>
          </a:bodyPr>
          <a:lstStyle/>
          <a:p>
            <a:r>
              <a:rPr lang="en-US" altLang="zh-CN" b="1" dirty="0" smtClean="0">
                <a:solidFill>
                  <a:srgbClr val="0000FF"/>
                </a:solidFill>
              </a:rPr>
              <a:t>https://vjudge.net/problem/POJ-3684</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71533" y="642918"/>
            <a:ext cx="9043747" cy="5500727"/>
            <a:chOff x="1571533" y="642918"/>
            <a:chExt cx="9043747" cy="5500727"/>
          </a:xfrm>
        </p:grpSpPr>
        <p:pic>
          <p:nvPicPr>
            <p:cNvPr id="2050" name="Picture 2"/>
            <p:cNvPicPr>
              <a:picLocks noChangeAspect="1" noChangeArrowheads="1"/>
            </p:cNvPicPr>
            <p:nvPr/>
          </p:nvPicPr>
          <p:blipFill>
            <a:blip r:embed="rId2" cstate="print"/>
            <a:srcRect/>
            <a:stretch>
              <a:fillRect/>
            </a:stretch>
          </p:blipFill>
          <p:spPr bwMode="auto">
            <a:xfrm>
              <a:off x="1583070" y="642918"/>
              <a:ext cx="9032210" cy="392909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571533" y="4572008"/>
              <a:ext cx="9037114" cy="1571637"/>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7011"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srcRect/>
          <a:stretch>
            <a:fillRect/>
          </a:stretch>
        </p:blipFill>
        <p:spPr bwMode="auto">
          <a:xfrm>
            <a:off x="598449" y="1142984"/>
            <a:ext cx="3616548" cy="2857520"/>
          </a:xfrm>
          <a:prstGeom prst="rect">
            <a:avLst/>
          </a:prstGeom>
          <a:noFill/>
          <a:ln w="9525">
            <a:noFill/>
            <a:miter lim="800000"/>
            <a:headEnd/>
            <a:tailEnd/>
          </a:ln>
          <a:effectLst/>
        </p:spPr>
      </p:pic>
      <p:sp>
        <p:nvSpPr>
          <p:cNvPr id="10" name="TextBox 9"/>
          <p:cNvSpPr txBox="1"/>
          <p:nvPr/>
        </p:nvSpPr>
        <p:spPr>
          <a:xfrm>
            <a:off x="4865701" y="1083223"/>
            <a:ext cx="3185487"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首先考虑只有一个球的情况：</a:t>
            </a:r>
            <a:endParaRPr lang="zh-CN" altLang="en-US" b="1" dirty="0">
              <a:latin typeface="微软雅黑" pitchFamily="34" charset="-122"/>
              <a:ea typeface="微软雅黑" pitchFamily="34" charset="-122"/>
            </a:endParaRPr>
          </a:p>
        </p:txBody>
      </p:sp>
      <p:graphicFrame>
        <p:nvGraphicFramePr>
          <p:cNvPr id="12" name="对象 11"/>
          <p:cNvGraphicFramePr>
            <a:graphicFrameLocks noChangeAspect="1"/>
          </p:cNvGraphicFramePr>
          <p:nvPr/>
        </p:nvGraphicFramePr>
        <p:xfrm>
          <a:off x="4943663" y="1714488"/>
          <a:ext cx="1207922" cy="950917"/>
        </p:xfrm>
        <a:graphic>
          <a:graphicData uri="http://schemas.openxmlformats.org/presentationml/2006/ole">
            <p:oleObj spid="_x0000_s3075" name="公式" r:id="rId4" imgW="596880" imgH="469800" progId="Equation.3">
              <p:embed/>
            </p:oleObj>
          </a:graphicData>
        </a:graphic>
      </p:graphicFrame>
      <p:grpSp>
        <p:nvGrpSpPr>
          <p:cNvPr id="17" name="组合 16"/>
          <p:cNvGrpSpPr/>
          <p:nvPr/>
        </p:nvGrpSpPr>
        <p:grpSpPr>
          <a:xfrm>
            <a:off x="6080147" y="1785926"/>
            <a:ext cx="2214578" cy="777065"/>
            <a:chOff x="6599241" y="2876132"/>
            <a:chExt cx="2214578" cy="777065"/>
          </a:xfrm>
        </p:grpSpPr>
        <p:sp>
          <p:nvSpPr>
            <p:cNvPr id="14" name="右箭头 13"/>
            <p:cNvSpPr/>
            <p:nvPr/>
          </p:nvSpPr>
          <p:spPr>
            <a:xfrm>
              <a:off x="6670679" y="3143248"/>
              <a:ext cx="2143140" cy="21431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TextBox 14"/>
            <p:cNvSpPr txBox="1"/>
            <p:nvPr/>
          </p:nvSpPr>
          <p:spPr>
            <a:xfrm>
              <a:off x="6832583" y="2876132"/>
              <a:ext cx="1745991" cy="276999"/>
            </a:xfrm>
            <a:prstGeom prst="rect">
              <a:avLst/>
            </a:prstGeom>
            <a:noFill/>
          </p:spPr>
          <p:txBody>
            <a:bodyPr wrap="none" rtlCol="0">
              <a:spAutoFit/>
            </a:bodyPr>
            <a:lstStyle/>
            <a:p>
              <a:r>
                <a:rPr lang="zh-CN" altLang="en-US" sz="1200" dirty="0" smtClean="0">
                  <a:solidFill>
                    <a:srgbClr val="0000FF"/>
                  </a:solidFill>
                  <a:latin typeface="微软雅黑" pitchFamily="34" charset="-122"/>
                  <a:ea typeface="微软雅黑" pitchFamily="34" charset="-122"/>
                </a:rPr>
                <a:t>在高度</a:t>
              </a:r>
              <a:r>
                <a:rPr lang="en-US" altLang="zh-CN" sz="1200" i="1" dirty="0" smtClean="0">
                  <a:solidFill>
                    <a:srgbClr val="0000FF"/>
                  </a:solidFill>
                  <a:latin typeface="微软雅黑" pitchFamily="34" charset="-122"/>
                  <a:ea typeface="微软雅黑" pitchFamily="34" charset="-122"/>
                </a:rPr>
                <a:t>H</a:t>
              </a:r>
              <a:r>
                <a:rPr lang="zh-CN" altLang="en-US" sz="1200" i="1" dirty="0" smtClean="0">
                  <a:solidFill>
                    <a:srgbClr val="0000FF"/>
                  </a:solidFill>
                  <a:latin typeface="微软雅黑" pitchFamily="34" charset="-122"/>
                  <a:ea typeface="微软雅黑" pitchFamily="34" charset="-122"/>
                </a:rPr>
                <a:t>的落地时间是</a:t>
              </a:r>
              <a:r>
                <a:rPr lang="en-US" altLang="zh-CN" sz="1200" i="1" dirty="0" smtClean="0">
                  <a:solidFill>
                    <a:srgbClr val="0000FF"/>
                  </a:solidFill>
                  <a:latin typeface="微软雅黑" pitchFamily="34" charset="-122"/>
                  <a:ea typeface="微软雅黑" pitchFamily="34" charset="-122"/>
                </a:rPr>
                <a:t>t</a:t>
              </a:r>
              <a:endParaRPr lang="zh-CN" altLang="en-US" sz="1200" i="1" dirty="0">
                <a:solidFill>
                  <a:srgbClr val="0000FF"/>
                </a:solidFill>
                <a:latin typeface="微软雅黑" pitchFamily="34" charset="-122"/>
                <a:ea typeface="微软雅黑" pitchFamily="34" charset="-122"/>
              </a:endParaRPr>
            </a:p>
          </p:txBody>
        </p:sp>
        <p:sp>
          <p:nvSpPr>
            <p:cNvPr id="16" name="TextBox 15"/>
            <p:cNvSpPr txBox="1"/>
            <p:nvPr/>
          </p:nvSpPr>
          <p:spPr>
            <a:xfrm>
              <a:off x="6599241" y="3376198"/>
              <a:ext cx="2174313" cy="276999"/>
            </a:xfrm>
            <a:prstGeom prst="rect">
              <a:avLst/>
            </a:prstGeom>
            <a:noFill/>
          </p:spPr>
          <p:txBody>
            <a:bodyPr wrap="none" rtlCol="0">
              <a:spAutoFit/>
            </a:bodyPr>
            <a:lstStyle/>
            <a:p>
              <a:r>
                <a:rPr lang="zh-CN" altLang="en-US" sz="1200" i="1" dirty="0" smtClean="0">
                  <a:solidFill>
                    <a:srgbClr val="0000FF"/>
                  </a:solidFill>
                  <a:latin typeface="微软雅黑" pitchFamily="34" charset="-122"/>
                  <a:ea typeface="微软雅黑" pitchFamily="34" charset="-122"/>
                </a:rPr>
                <a:t>令 </a:t>
              </a:r>
              <a:r>
                <a:rPr lang="en-US" altLang="zh-CN" sz="1200" i="1" dirty="0" smtClean="0">
                  <a:solidFill>
                    <a:srgbClr val="0000FF"/>
                  </a:solidFill>
                  <a:latin typeface="微软雅黑" pitchFamily="34" charset="-122"/>
                  <a:ea typeface="微软雅黑" pitchFamily="34" charset="-122"/>
                </a:rPr>
                <a:t>k </a:t>
              </a:r>
              <a:r>
                <a:rPr lang="zh-CN" altLang="en-US" sz="1200" i="1" dirty="0" smtClean="0">
                  <a:solidFill>
                    <a:srgbClr val="0000FF"/>
                  </a:solidFill>
                  <a:latin typeface="微软雅黑" pitchFamily="34" charset="-122"/>
                  <a:ea typeface="微软雅黑" pitchFamily="34" charset="-122"/>
                </a:rPr>
                <a:t>为满足 </a:t>
              </a:r>
              <a:r>
                <a:rPr lang="en-US" altLang="zh-CN" sz="1200" i="1" dirty="0" err="1" smtClean="0">
                  <a:solidFill>
                    <a:srgbClr val="0000FF"/>
                  </a:solidFill>
                  <a:latin typeface="微软雅黑" pitchFamily="34" charset="-122"/>
                  <a:ea typeface="微软雅黑" pitchFamily="34" charset="-122"/>
                </a:rPr>
                <a:t>kt≤T</a:t>
              </a:r>
              <a:r>
                <a:rPr lang="en-US" altLang="zh-CN" sz="1200" i="1" dirty="0" smtClean="0">
                  <a:solidFill>
                    <a:srgbClr val="0000FF"/>
                  </a:solidFill>
                  <a:latin typeface="微软雅黑" pitchFamily="34" charset="-122"/>
                  <a:ea typeface="微软雅黑" pitchFamily="34" charset="-122"/>
                </a:rPr>
                <a:t> </a:t>
              </a:r>
              <a:r>
                <a:rPr lang="zh-CN" altLang="en-US" sz="1200" i="1" dirty="0" smtClean="0">
                  <a:solidFill>
                    <a:srgbClr val="0000FF"/>
                  </a:solidFill>
                  <a:latin typeface="微软雅黑" pitchFamily="34" charset="-122"/>
                  <a:ea typeface="微软雅黑" pitchFamily="34" charset="-122"/>
                </a:rPr>
                <a:t>的最大整数</a:t>
              </a:r>
              <a:endParaRPr lang="zh-CN" altLang="en-US" sz="1200" i="1" dirty="0">
                <a:solidFill>
                  <a:srgbClr val="0000FF"/>
                </a:solidFill>
                <a:latin typeface="微软雅黑" pitchFamily="34" charset="-122"/>
                <a:ea typeface="微软雅黑" pitchFamily="34" charset="-122"/>
              </a:endParaRPr>
            </a:p>
          </p:txBody>
        </p:sp>
      </p:grpSp>
      <p:graphicFrame>
        <p:nvGraphicFramePr>
          <p:cNvPr id="3076" name="Object 4"/>
          <p:cNvGraphicFramePr>
            <a:graphicFrameLocks noChangeAspect="1"/>
          </p:cNvGraphicFramePr>
          <p:nvPr/>
        </p:nvGraphicFramePr>
        <p:xfrm>
          <a:off x="8366163" y="1714488"/>
          <a:ext cx="3162300" cy="976313"/>
        </p:xfrm>
        <a:graphic>
          <a:graphicData uri="http://schemas.openxmlformats.org/presentationml/2006/ole">
            <p:oleObj spid="_x0000_s3076" name="公式" r:id="rId5" imgW="1562040" imgH="482400" progId="Equation.3">
              <p:embed/>
            </p:oleObj>
          </a:graphicData>
        </a:graphic>
      </p:graphicFrame>
      <p:sp>
        <p:nvSpPr>
          <p:cNvPr id="11" name="TextBox 10"/>
          <p:cNvSpPr txBox="1"/>
          <p:nvPr/>
        </p:nvSpPr>
        <p:spPr>
          <a:xfrm>
            <a:off x="4884729" y="2988230"/>
            <a:ext cx="180049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多个球的情况：</a:t>
            </a:r>
            <a:endParaRPr lang="zh-CN" altLang="en-US" b="1" dirty="0">
              <a:latin typeface="微软雅黑" pitchFamily="34" charset="-122"/>
              <a:ea typeface="微软雅黑" pitchFamily="34" charset="-122"/>
            </a:endParaRPr>
          </a:p>
        </p:txBody>
      </p:sp>
      <p:sp>
        <p:nvSpPr>
          <p:cNvPr id="13" name="TextBox 12"/>
          <p:cNvSpPr txBox="1"/>
          <p:nvPr/>
        </p:nvSpPr>
        <p:spPr>
          <a:xfrm>
            <a:off x="6599241" y="2988230"/>
            <a:ext cx="503214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对每个球的物理运动进行模拟并计算，很麻烦！</a:t>
            </a:r>
            <a:endParaRPr lang="zh-CN" altLang="en-US" dirty="0">
              <a:latin typeface="微软雅黑" pitchFamily="34" charset="-122"/>
              <a:ea typeface="微软雅黑" pitchFamily="34" charset="-122"/>
            </a:endParaRPr>
          </a:p>
        </p:txBody>
      </p:sp>
      <p:sp>
        <p:nvSpPr>
          <p:cNvPr id="18" name="TextBox 17"/>
          <p:cNvSpPr txBox="1"/>
          <p:nvPr/>
        </p:nvSpPr>
        <p:spPr>
          <a:xfrm>
            <a:off x="5456233" y="3643314"/>
            <a:ext cx="1067921"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Ants</a:t>
            </a:r>
            <a:r>
              <a:rPr lang="zh-CN" altLang="en-US" sz="1600" b="1" dirty="0" smtClean="0">
                <a:latin typeface="微软雅黑" pitchFamily="34" charset="-122"/>
                <a:ea typeface="微软雅黑" pitchFamily="34" charset="-122"/>
              </a:rPr>
              <a:t>问题</a:t>
            </a:r>
            <a:endParaRPr lang="zh-CN" altLang="en-US" sz="1600" b="1" dirty="0">
              <a:latin typeface="微软雅黑" pitchFamily="34" charset="-122"/>
              <a:ea typeface="微软雅黑" pitchFamily="34" charset="-122"/>
            </a:endParaRPr>
          </a:p>
        </p:txBody>
      </p:sp>
      <p:sp>
        <p:nvSpPr>
          <p:cNvPr id="19" name="右箭头 18"/>
          <p:cNvSpPr/>
          <p:nvPr/>
        </p:nvSpPr>
        <p:spPr>
          <a:xfrm>
            <a:off x="6456365" y="3732850"/>
            <a:ext cx="642942" cy="1428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TextBox 19"/>
          <p:cNvSpPr txBox="1"/>
          <p:nvPr/>
        </p:nvSpPr>
        <p:spPr>
          <a:xfrm>
            <a:off x="7102956" y="3643314"/>
            <a:ext cx="1620957"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蚂蚁对穿而过！</a:t>
            </a:r>
            <a:endParaRPr lang="zh-CN" altLang="en-US" sz="1600" b="1" dirty="0">
              <a:latin typeface="微软雅黑" pitchFamily="34" charset="-122"/>
              <a:ea typeface="微软雅黑" pitchFamily="34" charset="-122"/>
            </a:endParaRPr>
          </a:p>
        </p:txBody>
      </p:sp>
      <p:sp>
        <p:nvSpPr>
          <p:cNvPr id="22" name="TextBox 21"/>
          <p:cNvSpPr txBox="1"/>
          <p:nvPr/>
        </p:nvSpPr>
        <p:spPr>
          <a:xfrm>
            <a:off x="9313885" y="3643314"/>
            <a:ext cx="1620957"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小球对穿而过！</a:t>
            </a:r>
            <a:endParaRPr lang="zh-CN" altLang="en-US" sz="1600" b="1" dirty="0">
              <a:latin typeface="微软雅黑" pitchFamily="34" charset="-122"/>
              <a:ea typeface="微软雅黑" pitchFamily="34" charset="-122"/>
            </a:endParaRPr>
          </a:p>
        </p:txBody>
      </p:sp>
      <p:sp>
        <p:nvSpPr>
          <p:cNvPr id="23" name="左右箭头 22"/>
          <p:cNvSpPr/>
          <p:nvPr/>
        </p:nvSpPr>
        <p:spPr>
          <a:xfrm>
            <a:off x="8620839" y="3739804"/>
            <a:ext cx="642942" cy="142876"/>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TextBox 23"/>
          <p:cNvSpPr txBox="1"/>
          <p:nvPr/>
        </p:nvSpPr>
        <p:spPr>
          <a:xfrm>
            <a:off x="598449" y="4357694"/>
            <a:ext cx="11001452"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altLang="zh-CN" dirty="0" smtClean="0">
                <a:latin typeface="微软雅黑" pitchFamily="34" charset="-122"/>
                <a:ea typeface="微软雅黑" pitchFamily="34" charset="-122"/>
              </a:rPr>
              <a:t>1. </a:t>
            </a:r>
            <a:r>
              <a:rPr lang="zh-CN" altLang="en-US" dirty="0" smtClean="0">
                <a:latin typeface="微软雅黑" pitchFamily="34" charset="-122"/>
                <a:ea typeface="微软雅黑" pitchFamily="34" charset="-122"/>
              </a:rPr>
              <a:t>对于</a:t>
            </a:r>
            <a:r>
              <a:rPr lang="en-US" altLang="zh-CN" dirty="0" smtClean="0">
                <a:latin typeface="微软雅黑" pitchFamily="34" charset="-122"/>
                <a:ea typeface="微软雅黑" pitchFamily="34" charset="-122"/>
              </a:rPr>
              <a:t>R=0</a:t>
            </a:r>
            <a:r>
              <a:rPr lang="zh-CN" altLang="en-US" dirty="0" smtClean="0">
                <a:latin typeface="微软雅黑" pitchFamily="34" charset="-122"/>
                <a:ea typeface="微软雅黑" pitchFamily="34" charset="-122"/>
              </a:rPr>
              <a:t>：由于在有碰撞时</a:t>
            </a:r>
            <a:r>
              <a:rPr lang="zh-CN" altLang="en-US" b="1" dirty="0" smtClean="0">
                <a:solidFill>
                  <a:srgbClr val="FF0000"/>
                </a:solidFill>
                <a:latin typeface="微软雅黑" pitchFamily="34" charset="-122"/>
                <a:ea typeface="微软雅黑" pitchFamily="34" charset="-122"/>
              </a:rPr>
              <a:t>球的顺序不会发生改变</a:t>
            </a:r>
            <a:r>
              <a:rPr lang="zh-CN" altLang="en-US" dirty="0" smtClean="0">
                <a:latin typeface="微软雅黑" pitchFamily="34" charset="-122"/>
                <a:ea typeface="微软雅黑" pitchFamily="34" charset="-122"/>
              </a:rPr>
              <a:t>，所以忽略碰撞，将计算得到的坐标进行排序后，就能知道每个球的最终位置。</a:t>
            </a:r>
            <a:endParaRPr lang="zh-CN" altLang="en-US" dirty="0">
              <a:latin typeface="微软雅黑" pitchFamily="34" charset="-122"/>
              <a:ea typeface="微软雅黑" pitchFamily="34" charset="-122"/>
            </a:endParaRPr>
          </a:p>
        </p:txBody>
      </p:sp>
      <p:sp>
        <p:nvSpPr>
          <p:cNvPr id="25" name="TextBox 24"/>
          <p:cNvSpPr txBox="1"/>
          <p:nvPr/>
        </p:nvSpPr>
        <p:spPr>
          <a:xfrm>
            <a:off x="598449" y="5500702"/>
            <a:ext cx="11001452"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altLang="zh-CN" dirty="0" smtClean="0">
                <a:latin typeface="微软雅黑" pitchFamily="34" charset="-122"/>
                <a:ea typeface="微软雅黑" pitchFamily="34" charset="-122"/>
              </a:rPr>
              <a:t>2. </a:t>
            </a:r>
            <a:r>
              <a:rPr lang="zh-CN" altLang="en-US" dirty="0" smtClean="0">
                <a:latin typeface="微软雅黑" pitchFamily="34" charset="-122"/>
                <a:ea typeface="微软雅黑" pitchFamily="34" charset="-122"/>
              </a:rPr>
              <a:t>对于</a:t>
            </a:r>
            <a:r>
              <a:rPr lang="en-US" altLang="zh-CN" dirty="0" smtClean="0">
                <a:latin typeface="微软雅黑" pitchFamily="34" charset="-122"/>
                <a:ea typeface="微软雅黑" pitchFamily="34" charset="-122"/>
              </a:rPr>
              <a:t>R&gt;0</a:t>
            </a:r>
            <a:r>
              <a:rPr lang="zh-CN" altLang="en-US" dirty="0" smtClean="0">
                <a:latin typeface="微软雅黑" pitchFamily="34" charset="-122"/>
                <a:ea typeface="微软雅黑" pitchFamily="34" charset="-122"/>
              </a:rPr>
              <a:t>：处理方法基本相同，对于从下方开始的第</a:t>
            </a:r>
            <a:r>
              <a:rPr lang="en-US" altLang="zh-CN"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个球，将</a:t>
            </a:r>
            <a:r>
              <a:rPr lang="en-US" altLang="zh-CN" dirty="0" smtClean="0">
                <a:latin typeface="微软雅黑" pitchFamily="34" charset="-122"/>
                <a:ea typeface="微软雅黑" pitchFamily="34" charset="-122"/>
              </a:rPr>
              <a:t>R=0</a:t>
            </a:r>
            <a:r>
              <a:rPr lang="zh-CN" altLang="en-US" dirty="0" smtClean="0">
                <a:latin typeface="微软雅黑" pitchFamily="34" charset="-122"/>
                <a:ea typeface="微软雅黑" pitchFamily="34" charset="-122"/>
              </a:rPr>
              <a:t>计算的结果加上</a:t>
            </a:r>
            <a:r>
              <a:rPr lang="en-US" altLang="zh-CN" dirty="0" smtClean="0">
                <a:latin typeface="微软雅黑" pitchFamily="34" charset="-122"/>
                <a:ea typeface="微软雅黑" pitchFamily="34" charset="-122"/>
              </a:rPr>
              <a:t>2Ri</a:t>
            </a:r>
            <a:r>
              <a:rPr lang="zh-CN" altLang="en-US" dirty="0" smtClean="0">
                <a:latin typeface="微软雅黑" pitchFamily="34" charset="-122"/>
                <a:ea typeface="微软雅黑" pitchFamily="34" charset="-122"/>
              </a:rPr>
              <a:t>就可以了。</a:t>
            </a:r>
            <a:endParaRPr lang="zh-CN" altLang="en-US" dirty="0">
              <a:latin typeface="微软雅黑" pitchFamily="34" charset="-122"/>
              <a:ea typeface="微软雅黑" pitchFamily="34" charset="-122"/>
            </a:endParaRPr>
          </a:p>
        </p:txBody>
      </p:sp>
      <p:sp>
        <p:nvSpPr>
          <p:cNvPr id="26" name="矩形 25">
            <a:hlinkClick r:id="rId6" action="ppaction://hlinkfile"/>
          </p:cNvPr>
          <p:cNvSpPr/>
          <p:nvPr/>
        </p:nvSpPr>
        <p:spPr>
          <a:xfrm>
            <a:off x="9216428" y="6072206"/>
            <a:ext cx="2425921" cy="369332"/>
          </a:xfrm>
          <a:prstGeom prst="rect">
            <a:avLst/>
          </a:prstGeom>
        </p:spPr>
        <p:txBody>
          <a:bodyPr wrap="none">
            <a:spAutoFit/>
          </a:bodyPr>
          <a:lstStyle/>
          <a:p>
            <a:r>
              <a:rPr lang="en-US" altLang="zh-CN" b="1" i="1" dirty="0" smtClean="0">
                <a:solidFill>
                  <a:srgbClr val="0000FF"/>
                </a:solidFill>
              </a:rPr>
              <a:t>Physics Experiment.cpp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
                                        </p:tgtEl>
                                        <p:attrNameLst>
                                          <p:attrName>style.visibility</p:attrName>
                                        </p:attrNameLst>
                                      </p:cBhvr>
                                      <p:to>
                                        <p:strVal val="visible"/>
                                      </p:to>
                                    </p:set>
                                    <p:anim calcmode="discrete" valueType="clr">
                                      <p:cBhvr override="childStyle">
                                        <p:cTn id="7"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
                                        </p:tgtEl>
                                        <p:attrNameLst>
                                          <p:attrName>fillcolor</p:attrName>
                                        </p:attrNameLst>
                                      </p:cBhvr>
                                      <p:tavLst>
                                        <p:tav tm="0">
                                          <p:val>
                                            <p:clrVal>
                                              <a:schemeClr val="accent2"/>
                                            </p:clrVal>
                                          </p:val>
                                        </p:tav>
                                        <p:tav tm="50000">
                                          <p:val>
                                            <p:clrVal>
                                              <a:schemeClr val="hlink"/>
                                            </p:clrVal>
                                          </p:val>
                                        </p:tav>
                                      </p:tavLst>
                                    </p:anim>
                                    <p:set>
                                      <p:cBhvr>
                                        <p:cTn id="9" dur="80"/>
                                        <p:tgtEl>
                                          <p:spTgt spid="1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slide(fromLeft)">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1"/>
                                        </p:tgtEl>
                                        <p:attrNameLst>
                                          <p:attrName>style.visibility</p:attrName>
                                        </p:attrNameLst>
                                      </p:cBhvr>
                                      <p:to>
                                        <p:strVal val="visible"/>
                                      </p:to>
                                    </p:set>
                                    <p:anim calcmode="discrete" valueType="clr">
                                      <p:cBhvr override="childStyle">
                                        <p:cTn id="2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
                                        </p:tgtEl>
                                        <p:attrNameLst>
                                          <p:attrName>fillcolor</p:attrName>
                                        </p:attrNameLst>
                                      </p:cBhvr>
                                      <p:tavLst>
                                        <p:tav tm="0">
                                          <p:val>
                                            <p:clrVal>
                                              <a:schemeClr val="accent2"/>
                                            </p:clrVal>
                                          </p:val>
                                        </p:tav>
                                        <p:tav tm="50000">
                                          <p:val>
                                            <p:clrVal>
                                              <a:schemeClr val="hlink"/>
                                            </p:clrVal>
                                          </p:val>
                                        </p:tav>
                                      </p:tavLst>
                                    </p:anim>
                                    <p:set>
                                      <p:cBhvr>
                                        <p:cTn id="31" dur="80"/>
                                        <p:tgtEl>
                                          <p:spTgt spid="11"/>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13"/>
                                        </p:tgtEl>
                                        <p:attrNameLst>
                                          <p:attrName>style.visibility</p:attrName>
                                        </p:attrNameLst>
                                      </p:cBhvr>
                                      <p:to>
                                        <p:strVal val="visible"/>
                                      </p:to>
                                    </p:set>
                                    <p:anim calcmode="discrete" valueType="clr">
                                      <p:cBhvr override="childStyle">
                                        <p:cTn id="36"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3"/>
                                        </p:tgtEl>
                                        <p:attrNameLst>
                                          <p:attrName>fillcolor</p:attrName>
                                        </p:attrNameLst>
                                      </p:cBhvr>
                                      <p:tavLst>
                                        <p:tav tm="0">
                                          <p:val>
                                            <p:clrVal>
                                              <a:schemeClr val="accent2"/>
                                            </p:clrVal>
                                          </p:val>
                                        </p:tav>
                                        <p:tav tm="50000">
                                          <p:val>
                                            <p:clrVal>
                                              <a:schemeClr val="hlink"/>
                                            </p:clrVal>
                                          </p:val>
                                        </p:tav>
                                      </p:tavLst>
                                    </p:anim>
                                    <p:set>
                                      <p:cBhvr>
                                        <p:cTn id="38" dur="80"/>
                                        <p:tgtEl>
                                          <p:spTgt spid="13"/>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5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Scale>
                                      <p:cBhvr>
                                        <p:cTn id="43"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8"/>
                                        </p:tgtEl>
                                        <p:attrNameLst>
                                          <p:attrName>ppt_x</p:attrName>
                                          <p:attrName>ppt_y</p:attrName>
                                        </p:attrNameLst>
                                      </p:cBhvr>
                                    </p:animMotion>
                                    <p:animEffect transition="in" filter="fade">
                                      <p:cBhvr>
                                        <p:cTn id="45" dur="10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strVal val="#ppt_h"/>
                                          </p:val>
                                        </p:tav>
                                        <p:tav tm="100000">
                                          <p:val>
                                            <p:strVal val="#ppt_h"/>
                                          </p:val>
                                        </p:tav>
                                      </p:tavLst>
                                    </p:anim>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4"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from="(-#ppt_w/2)" to="(#ppt_x)" calcmode="lin" valueType="num">
                                      <p:cBhvr>
                                        <p:cTn id="67" dur="600" fill="hold">
                                          <p:stCondLst>
                                            <p:cond delay="0"/>
                                          </p:stCondLst>
                                        </p:cTn>
                                        <p:tgtEl>
                                          <p:spTgt spid="24"/>
                                        </p:tgtEl>
                                        <p:attrNameLst>
                                          <p:attrName>ppt_x</p:attrName>
                                        </p:attrNameLst>
                                      </p:cBhvr>
                                    </p:anim>
                                    <p:anim from="0" to="-1.0" calcmode="lin" valueType="num">
                                      <p:cBhvr>
                                        <p:cTn id="68" dur="200" decel="50000" autoRev="1" fill="hold">
                                          <p:stCondLst>
                                            <p:cond delay="600"/>
                                          </p:stCondLst>
                                        </p:cTn>
                                        <p:tgtEl>
                                          <p:spTgt spid="24"/>
                                        </p:tgtEl>
                                        <p:attrNameLst>
                                          <p:attrName>xshear</p:attrName>
                                        </p:attrNameLst>
                                      </p:cBhvr>
                                    </p:anim>
                                    <p:animScale>
                                      <p:cBhvr>
                                        <p:cTn id="69" dur="200" decel="100000" autoRev="1" fill="hold">
                                          <p:stCondLst>
                                            <p:cond delay="600"/>
                                          </p:stCondLst>
                                        </p:cTn>
                                        <p:tgtEl>
                                          <p:spTgt spid="24"/>
                                        </p:tgtEl>
                                      </p:cBhvr>
                                      <p:from x="100000" y="100000"/>
                                      <p:to x="80000" y="100000"/>
                                    </p:animScale>
                                    <p:anim by="(#ppt_h/3+#ppt_w*0.1)" calcmode="lin" valueType="num">
                                      <p:cBhvr additive="sum">
                                        <p:cTn id="70" dur="200" decel="100000" autoRev="1" fill="hold">
                                          <p:stCondLst>
                                            <p:cond delay="600"/>
                                          </p:stCondLst>
                                        </p:cTn>
                                        <p:tgtEl>
                                          <p:spTgt spid="24"/>
                                        </p:tgtEl>
                                        <p:attrNameLst>
                                          <p:attrName>ppt_x</p:attrName>
                                        </p:attrNameLst>
                                      </p:cBhvr>
                                    </p:anim>
                                  </p:childTnLst>
                                </p:cTn>
                              </p:par>
                            </p:childTnLst>
                          </p:cTn>
                        </p:par>
                      </p:childTnLst>
                    </p:cTn>
                  </p:par>
                  <p:par>
                    <p:cTn id="71" fill="hold">
                      <p:stCondLst>
                        <p:cond delay="indefinite"/>
                      </p:stCondLst>
                      <p:childTnLst>
                        <p:par>
                          <p:cTn id="72" fill="hold">
                            <p:stCondLst>
                              <p:cond delay="0"/>
                            </p:stCondLst>
                            <p:childTnLst>
                              <p:par>
                                <p:cTn id="73" presetID="34"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 from="(-#ppt_w/2)" to="(#ppt_x)" calcmode="lin" valueType="num">
                                      <p:cBhvr>
                                        <p:cTn id="75" dur="600" fill="hold">
                                          <p:stCondLst>
                                            <p:cond delay="0"/>
                                          </p:stCondLst>
                                        </p:cTn>
                                        <p:tgtEl>
                                          <p:spTgt spid="25"/>
                                        </p:tgtEl>
                                        <p:attrNameLst>
                                          <p:attrName>ppt_x</p:attrName>
                                        </p:attrNameLst>
                                      </p:cBhvr>
                                    </p:anim>
                                    <p:anim from="0" to="-1.0" calcmode="lin" valueType="num">
                                      <p:cBhvr>
                                        <p:cTn id="76" dur="200" decel="50000" autoRev="1" fill="hold">
                                          <p:stCondLst>
                                            <p:cond delay="600"/>
                                          </p:stCondLst>
                                        </p:cTn>
                                        <p:tgtEl>
                                          <p:spTgt spid="25"/>
                                        </p:tgtEl>
                                        <p:attrNameLst>
                                          <p:attrName>xshear</p:attrName>
                                        </p:attrNameLst>
                                      </p:cBhvr>
                                    </p:anim>
                                    <p:animScale>
                                      <p:cBhvr>
                                        <p:cTn id="77" dur="200" decel="100000" autoRev="1" fill="hold">
                                          <p:stCondLst>
                                            <p:cond delay="600"/>
                                          </p:stCondLst>
                                        </p:cTn>
                                        <p:tgtEl>
                                          <p:spTgt spid="25"/>
                                        </p:tgtEl>
                                      </p:cBhvr>
                                      <p:from x="100000" y="100000"/>
                                      <p:to x="80000" y="100000"/>
                                    </p:animScale>
                                    <p:anim by="(#ppt_h/3+#ppt_w*0.1)" calcmode="lin" valueType="num">
                                      <p:cBhvr additive="sum">
                                        <p:cTn id="78" dur="200" decel="100000" autoRev="1" fill="hold">
                                          <p:stCondLst>
                                            <p:cond delay="600"/>
                                          </p:stCondLst>
                                        </p:cTn>
                                        <p:tgtEl>
                                          <p:spTgt spid="25"/>
                                        </p:tgtEl>
                                        <p:attrNameLst>
                                          <p:attrName>ppt_x</p:attrName>
                                        </p:attrNameLst>
                                      </p:cBhvr>
                                    </p:anim>
                                  </p:childTnLst>
                                </p:cTn>
                              </p:par>
                            </p:childTnLst>
                          </p:cTn>
                        </p:par>
                        <p:par>
                          <p:cTn id="79" fill="hold">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8" grpId="0"/>
      <p:bldP spid="19" grpId="0" animBg="1"/>
      <p:bldP spid="20" grpId="0"/>
      <p:bldP spid="22" grpId="0"/>
      <p:bldP spid="23" grpId="0" animBg="1"/>
      <p:bldP spid="24" grpId="0" animBg="1"/>
      <p:bldP spid="25"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p:cNvPicPr>
            <a:picLocks noChangeAspect="1" noChangeArrowheads="1"/>
          </p:cNvPicPr>
          <p:nvPr/>
        </p:nvPicPr>
        <p:blipFill>
          <a:blip r:embed="rId2" cstate="print"/>
          <a:srcRect/>
          <a:stretch>
            <a:fillRect/>
          </a:stretch>
        </p:blipFill>
        <p:spPr bwMode="auto">
          <a:xfrm>
            <a:off x="646113" y="1690688"/>
            <a:ext cx="10906125" cy="3476625"/>
          </a:xfrm>
          <a:prstGeom prst="rect">
            <a:avLst/>
          </a:prstGeom>
          <a:ln>
            <a:noFill/>
          </a:ln>
          <a:effectLst>
            <a:softEdge rad="112500"/>
          </a:effectLst>
        </p:spPr>
      </p:pic>
      <p:sp>
        <p:nvSpPr>
          <p:cNvPr id="3" name="TextBox 2">
            <a:hlinkClick r:id="rId3"/>
          </p:cNvPr>
          <p:cNvSpPr txBox="1"/>
          <p:nvPr/>
        </p:nvSpPr>
        <p:spPr>
          <a:xfrm>
            <a:off x="4030287" y="1142984"/>
            <a:ext cx="3854838" cy="369332"/>
          </a:xfrm>
          <a:prstGeom prst="rect">
            <a:avLst/>
          </a:prstGeom>
          <a:noFill/>
        </p:spPr>
        <p:txBody>
          <a:bodyPr wrap="none" rtlCol="0">
            <a:spAutoFit/>
          </a:bodyPr>
          <a:lstStyle/>
          <a:p>
            <a:r>
              <a:rPr lang="en-US" altLang="zh-CN" b="1" dirty="0" smtClean="0">
                <a:solidFill>
                  <a:srgbClr val="0000FF"/>
                </a:solidFill>
              </a:rPr>
              <a:t>https://vjudge.net/problem/POJ-3061</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05672" y="642918"/>
            <a:ext cx="9787006" cy="5656639"/>
            <a:chOff x="1241391" y="642918"/>
            <a:chExt cx="9787006" cy="5656639"/>
          </a:xfrm>
        </p:grpSpPr>
        <p:pic>
          <p:nvPicPr>
            <p:cNvPr id="41987" name="Picture 3"/>
            <p:cNvPicPr>
              <a:picLocks noChangeAspect="1" noChangeArrowheads="1"/>
            </p:cNvPicPr>
            <p:nvPr/>
          </p:nvPicPr>
          <p:blipFill>
            <a:blip r:embed="rId2" cstate="print"/>
            <a:srcRect/>
            <a:stretch>
              <a:fillRect/>
            </a:stretch>
          </p:blipFill>
          <p:spPr bwMode="auto">
            <a:xfrm>
              <a:off x="1241391" y="642918"/>
              <a:ext cx="9787006" cy="4038600"/>
            </a:xfrm>
            <a:prstGeom prst="rect">
              <a:avLst/>
            </a:prstGeom>
            <a:noFill/>
            <a:ln w="9525">
              <a:noFill/>
              <a:miter lim="800000"/>
              <a:headEnd/>
              <a:tailEnd/>
            </a:ln>
            <a:effectLst/>
          </p:spPr>
        </p:pic>
        <p:pic>
          <p:nvPicPr>
            <p:cNvPr id="41988" name="Picture 4"/>
            <p:cNvPicPr>
              <a:picLocks noChangeAspect="1" noChangeArrowheads="1"/>
            </p:cNvPicPr>
            <p:nvPr/>
          </p:nvPicPr>
          <p:blipFill>
            <a:blip r:embed="rId3" cstate="print"/>
            <a:srcRect/>
            <a:stretch>
              <a:fillRect/>
            </a:stretch>
          </p:blipFill>
          <p:spPr bwMode="auto">
            <a:xfrm>
              <a:off x="1270161" y="4689832"/>
              <a:ext cx="9758236" cy="1609725"/>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141" y="599998"/>
            <a:ext cx="3970959"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题目分析（前缀和</a:t>
            </a:r>
            <a:r>
              <a:rPr lang="en-US" altLang="zh-CN" sz="2000" b="1" dirty="0" smtClean="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二分查找）：</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1877339" y="1725216"/>
            <a:ext cx="8443673"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1">
            <a:spAutoFit/>
          </a:bodyPr>
          <a:lstStyle/>
          <a:p>
            <a:pPr>
              <a:lnSpc>
                <a:spcPct val="150000"/>
              </a:lnSpc>
            </a:pPr>
            <a:r>
              <a:rPr lang="zh-CN" altLang="en-US" dirty="0" smtClean="0">
                <a:latin typeface="微软雅黑" pitchFamily="34" charset="-122"/>
                <a:ea typeface="微软雅黑" pitchFamily="34" charset="-122"/>
              </a:rPr>
              <a:t>由于所有元素大于零，如果子序列 </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s,t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满足 </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s</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t-1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，那么对任意的 </a:t>
            </a:r>
            <a:r>
              <a:rPr lang="en-US" altLang="zh-CN" dirty="0" smtClean="0">
                <a:latin typeface="微软雅黑" pitchFamily="34" charset="-122"/>
                <a:ea typeface="微软雅黑" pitchFamily="34" charset="-122"/>
              </a:rPr>
              <a:t>t&lt;t’,</a:t>
            </a:r>
            <a:r>
              <a:rPr lang="zh-CN" altLang="en-US" dirty="0" smtClean="0">
                <a:latin typeface="微软雅黑" pitchFamily="34" charset="-122"/>
                <a:ea typeface="微软雅黑" pitchFamily="34" charset="-122"/>
              </a:rPr>
              <a:t>一定有</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s</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t</a:t>
            </a:r>
            <a:r>
              <a:rPr lang="zh-CN" altLang="en-US" baseline="-25000" dirty="0" smtClean="0">
                <a:latin typeface="微软雅黑" pitchFamily="34" charset="-122"/>
                <a:ea typeface="微软雅黑" pitchFamily="34" charset="-122"/>
              </a:rPr>
              <a:t>’</a:t>
            </a:r>
            <a:r>
              <a:rPr lang="en-US" altLang="zh-CN" baseline="-25000" dirty="0" smtClean="0">
                <a:latin typeface="微软雅黑" pitchFamily="34" charset="-122"/>
                <a:ea typeface="微软雅黑" pitchFamily="34" charset="-122"/>
              </a:rPr>
              <a:t>-1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7" name="TextBox 6"/>
          <p:cNvSpPr txBox="1"/>
          <p:nvPr/>
        </p:nvSpPr>
        <p:spPr>
          <a:xfrm>
            <a:off x="1884333" y="4148744"/>
            <a:ext cx="8443673"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用</a:t>
            </a:r>
            <a:r>
              <a:rPr lang="en-US" altLang="zh-CN" dirty="0" smtClean="0">
                <a:latin typeface="微软雅黑" pitchFamily="34" charset="-122"/>
                <a:ea typeface="微软雅黑" pitchFamily="34" charset="-122"/>
              </a:rPr>
              <a:t>O</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）预处理出</a:t>
            </a:r>
            <a:r>
              <a:rPr lang="en-US" altLang="zh-CN" dirty="0" smtClean="0">
                <a:latin typeface="微软雅黑" pitchFamily="34" charset="-122"/>
                <a:ea typeface="微软雅黑" pitchFamily="34" charset="-122"/>
              </a:rPr>
              <a:t>sum</a:t>
            </a:r>
            <a:r>
              <a:rPr lang="zh-CN" altLang="en-US" dirty="0" smtClean="0">
                <a:latin typeface="微软雅黑" pitchFamily="34" charset="-122"/>
                <a:ea typeface="微软雅黑" pitchFamily="34" charset="-122"/>
              </a:rPr>
              <a:t>，就可以</a:t>
            </a:r>
            <a:r>
              <a:rPr lang="en-US" altLang="zh-CN" dirty="0" smtClean="0">
                <a:latin typeface="微软雅黑" pitchFamily="34" charset="-122"/>
                <a:ea typeface="微软雅黑" pitchFamily="34" charset="-122"/>
              </a:rPr>
              <a:t>O</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）的时间计算出区间和。于是确定</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以后，就可以二分查找快速确定使序列和不小于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的结尾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的最小值。</a:t>
            </a:r>
            <a:endParaRPr lang="zh-CN" altLang="en-US" dirty="0">
              <a:latin typeface="微软雅黑" pitchFamily="34" charset="-122"/>
              <a:ea typeface="微软雅黑" pitchFamily="34" charset="-122"/>
            </a:endParaRPr>
          </a:p>
        </p:txBody>
      </p:sp>
      <p:sp>
        <p:nvSpPr>
          <p:cNvPr id="8" name="TextBox 7"/>
          <p:cNvSpPr txBox="1"/>
          <p:nvPr/>
        </p:nvSpPr>
        <p:spPr>
          <a:xfrm>
            <a:off x="1839529" y="5345684"/>
            <a:ext cx="2893741"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时间复杂度</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nlogn</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9" name="矩形 8">
            <a:hlinkClick r:id="rId2" action="ppaction://hlinkfile"/>
          </p:cNvPr>
          <p:cNvSpPr/>
          <p:nvPr/>
        </p:nvSpPr>
        <p:spPr>
          <a:xfrm>
            <a:off x="7546465" y="5715016"/>
            <a:ext cx="2798010" cy="369332"/>
          </a:xfrm>
          <a:prstGeom prst="rect">
            <a:avLst/>
          </a:prstGeom>
        </p:spPr>
        <p:txBody>
          <a:bodyPr wrap="none">
            <a:spAutoFit/>
          </a:bodyPr>
          <a:lstStyle/>
          <a:p>
            <a:r>
              <a:rPr lang="en-US" altLang="zh-CN" b="1" i="1" dirty="0" err="1" smtClean="0">
                <a:solidFill>
                  <a:srgbClr val="0000FF"/>
                </a:solidFill>
              </a:rPr>
              <a:t>Subsequence_O</a:t>
            </a:r>
            <a:r>
              <a:rPr lang="en-US" altLang="zh-CN" b="1" i="1" dirty="0" smtClean="0">
                <a:solidFill>
                  <a:srgbClr val="0000FF"/>
                </a:solidFill>
              </a:rPr>
              <a:t>(</a:t>
            </a:r>
            <a:r>
              <a:rPr lang="en-US" altLang="zh-CN" b="1" i="1" dirty="0" err="1" smtClean="0">
                <a:solidFill>
                  <a:srgbClr val="0000FF"/>
                </a:solidFill>
              </a:rPr>
              <a:t>nlogn</a:t>
            </a:r>
            <a:r>
              <a:rPr lang="en-US" altLang="zh-CN" b="1" i="1" dirty="0" smtClean="0">
                <a:solidFill>
                  <a:srgbClr val="0000FF"/>
                </a:solidFill>
              </a:rPr>
              <a:t>).</a:t>
            </a:r>
            <a:r>
              <a:rPr lang="en-US" altLang="zh-CN" b="1" i="1" dirty="0" err="1" smtClean="0">
                <a:solidFill>
                  <a:srgbClr val="0000FF"/>
                </a:solidFill>
              </a:rPr>
              <a:t>cpp</a:t>
            </a:r>
            <a:endParaRPr lang="zh-CN" altLang="en-US" b="1" i="1" dirty="0">
              <a:solidFill>
                <a:srgbClr val="0000FF"/>
              </a:solidFill>
            </a:endParaRPr>
          </a:p>
        </p:txBody>
      </p:sp>
      <p:sp>
        <p:nvSpPr>
          <p:cNvPr id="10" name="TextBox 9"/>
          <p:cNvSpPr txBox="1"/>
          <p:nvPr/>
        </p:nvSpPr>
        <p:spPr>
          <a:xfrm>
            <a:off x="1839506" y="3136470"/>
            <a:ext cx="2999539"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令</a:t>
            </a:r>
            <a:r>
              <a:rPr lang="en-US" altLang="zh-CN" b="1" dirty="0" smtClean="0">
                <a:latin typeface="微软雅黑" pitchFamily="34" charset="-122"/>
                <a:ea typeface="微软雅黑" pitchFamily="34" charset="-122"/>
              </a:rPr>
              <a:t>sum(</a:t>
            </a:r>
            <a:r>
              <a:rPr lang="en-US" altLang="zh-CN" b="1" dirty="0" err="1" smtClean="0">
                <a:latin typeface="微软雅黑" pitchFamily="34" charset="-122"/>
                <a:ea typeface="微软雅黑" pitchFamily="34" charset="-122"/>
              </a:rPr>
              <a:t>i</a:t>
            </a:r>
            <a:r>
              <a:rPr lang="en-US" altLang="zh-CN" b="1" dirty="0" smtClean="0">
                <a:latin typeface="微软雅黑" pitchFamily="34" charset="-122"/>
                <a:ea typeface="微软雅黑" pitchFamily="34" charset="-122"/>
              </a:rPr>
              <a:t>) = </a:t>
            </a:r>
            <a:r>
              <a:rPr lang="en-US" altLang="zh-CN" b="1" dirty="0" err="1" smtClean="0">
                <a:latin typeface="微软雅黑" pitchFamily="34" charset="-122"/>
                <a:ea typeface="微软雅黑" pitchFamily="34" charset="-122"/>
              </a:rPr>
              <a:t>a</a:t>
            </a:r>
            <a:r>
              <a:rPr lang="en-US" altLang="zh-CN" b="1" baseline="-25000" dirty="0" err="1" smtClean="0">
                <a:latin typeface="微软雅黑" pitchFamily="34" charset="-122"/>
                <a:ea typeface="微软雅黑" pitchFamily="34" charset="-122"/>
              </a:rPr>
              <a:t>0</a:t>
            </a:r>
            <a:r>
              <a:rPr lang="en-US" altLang="zh-CN" b="1" dirty="0" smtClean="0">
                <a:latin typeface="微软雅黑" pitchFamily="34" charset="-122"/>
                <a:ea typeface="微软雅黑" pitchFamily="34" charset="-122"/>
              </a:rPr>
              <a:t>+ </a:t>
            </a:r>
            <a:r>
              <a:rPr lang="en-US" altLang="zh-CN" b="1" dirty="0" err="1" smtClean="0">
                <a:latin typeface="微软雅黑" pitchFamily="34" charset="-122"/>
                <a:ea typeface="微软雅黑" pitchFamily="34" charset="-122"/>
              </a:rPr>
              <a:t>a</a:t>
            </a:r>
            <a:r>
              <a:rPr lang="en-US" altLang="zh-CN" b="1" baseline="-25000" dirty="0" err="1" smtClean="0">
                <a:latin typeface="微软雅黑" pitchFamily="34" charset="-122"/>
                <a:ea typeface="微软雅黑" pitchFamily="34" charset="-122"/>
              </a:rPr>
              <a:t>1</a:t>
            </a:r>
            <a:r>
              <a:rPr lang="en-US" altLang="zh-CN" b="1" baseline="-25000"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a</a:t>
            </a:r>
            <a:r>
              <a:rPr lang="en-US" altLang="zh-CN" b="1" baseline="-25000" dirty="0" err="1" smtClean="0">
                <a:latin typeface="微软雅黑" pitchFamily="34" charset="-122"/>
                <a:ea typeface="微软雅黑" pitchFamily="34" charset="-122"/>
              </a:rPr>
              <a:t>i</a:t>
            </a:r>
            <a:r>
              <a:rPr lang="en-US" altLang="zh-CN" b="1" baseline="-25000" dirty="0" smtClean="0">
                <a:latin typeface="微软雅黑" pitchFamily="34" charset="-122"/>
                <a:ea typeface="微软雅黑" pitchFamily="34" charset="-122"/>
              </a:rPr>
              <a:t>-1 </a:t>
            </a:r>
            <a:endParaRPr lang="zh-CN" altLang="en-US" b="1" dirty="0">
              <a:latin typeface="微软雅黑" pitchFamily="34" charset="-122"/>
              <a:ea typeface="微软雅黑" pitchFamily="34" charset="-122"/>
            </a:endParaRPr>
          </a:p>
        </p:txBody>
      </p:sp>
      <p:sp>
        <p:nvSpPr>
          <p:cNvPr id="11" name="右箭头 10"/>
          <p:cNvSpPr/>
          <p:nvPr/>
        </p:nvSpPr>
        <p:spPr>
          <a:xfrm>
            <a:off x="4911340" y="3279346"/>
            <a:ext cx="1571636" cy="1428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 name="TextBox 11"/>
          <p:cNvSpPr txBox="1"/>
          <p:nvPr/>
        </p:nvSpPr>
        <p:spPr>
          <a:xfrm>
            <a:off x="6554414" y="3136470"/>
            <a:ext cx="3902479"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a</a:t>
            </a:r>
            <a:r>
              <a:rPr lang="en-US" altLang="zh-CN" b="1" baseline="-25000" dirty="0" smtClean="0">
                <a:latin typeface="微软雅黑" pitchFamily="34" charset="-122"/>
                <a:ea typeface="微软雅黑" pitchFamily="34" charset="-122"/>
              </a:rPr>
              <a:t>s</a:t>
            </a:r>
            <a:r>
              <a:rPr lang="en-US" altLang="zh-CN" b="1" dirty="0" smtClean="0">
                <a:latin typeface="微软雅黑" pitchFamily="34" charset="-122"/>
                <a:ea typeface="微软雅黑" pitchFamily="34" charset="-122"/>
              </a:rPr>
              <a:t>+ </a:t>
            </a:r>
            <a:r>
              <a:rPr lang="en-US" altLang="zh-CN" b="1" dirty="0" err="1" smtClean="0">
                <a:latin typeface="微软雅黑" pitchFamily="34" charset="-122"/>
                <a:ea typeface="微软雅黑" pitchFamily="34" charset="-122"/>
              </a:rPr>
              <a:t>a</a:t>
            </a:r>
            <a:r>
              <a:rPr lang="en-US" altLang="zh-CN" b="1" baseline="-25000" dirty="0" err="1" smtClean="0">
                <a:latin typeface="微软雅黑" pitchFamily="34" charset="-122"/>
                <a:ea typeface="微软雅黑" pitchFamily="34" charset="-122"/>
              </a:rPr>
              <a:t>1</a:t>
            </a:r>
            <a:r>
              <a:rPr lang="en-US" altLang="zh-CN" b="1" baseline="-25000"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…+a</a:t>
            </a:r>
            <a:r>
              <a:rPr lang="en-US" altLang="zh-CN" b="1" baseline="-25000" dirty="0" smtClean="0">
                <a:latin typeface="微软雅黑" pitchFamily="34" charset="-122"/>
                <a:ea typeface="微软雅黑" pitchFamily="34" charset="-122"/>
              </a:rPr>
              <a:t>t-1</a:t>
            </a:r>
            <a:r>
              <a:rPr lang="en-US" altLang="zh-CN" b="1" dirty="0" smtClean="0">
                <a:latin typeface="微软雅黑" pitchFamily="34" charset="-122"/>
                <a:ea typeface="微软雅黑" pitchFamily="34" charset="-122"/>
              </a:rPr>
              <a:t> = sum(t) – sum (s)</a:t>
            </a:r>
            <a:r>
              <a:rPr lang="en-US" altLang="zh-CN" b="1" baseline="-25000" dirty="0" smtClean="0">
                <a:latin typeface="微软雅黑" pitchFamily="34" charset="-122"/>
                <a:ea typeface="微软雅黑" pitchFamily="34" charset="-122"/>
              </a:rPr>
              <a:t> </a:t>
            </a:r>
            <a:endParaRPr lang="zh-CN" altLang="en-US" b="1"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P spid="11"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599998"/>
            <a:ext cx="30059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题目分析（滑动窗口）：</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420973"/>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我们设以 </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开始总和</a:t>
            </a:r>
            <a:r>
              <a:rPr lang="zh-CN" altLang="en-US" b="1" dirty="0" smtClean="0">
                <a:latin typeface="微软雅黑" pitchFamily="34" charset="-122"/>
                <a:ea typeface="微软雅黑" pitchFamily="34" charset="-122"/>
              </a:rPr>
              <a:t>最初大于 </a:t>
            </a:r>
            <a:r>
              <a:rPr lang="en-US" altLang="zh-CN" b="1"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时的连续子序列之和为 </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s</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t-1 </a:t>
            </a:r>
            <a:r>
              <a:rPr lang="zh-CN" altLang="en-US" dirty="0" smtClean="0">
                <a:latin typeface="微软雅黑" pitchFamily="34" charset="-122"/>
                <a:ea typeface="微软雅黑" pitchFamily="34" charset="-122"/>
              </a:rPr>
              <a:t>，则有：</a:t>
            </a:r>
            <a:r>
              <a:rPr lang="en-US" altLang="zh-CN" b="1" dirty="0" err="1" smtClean="0">
                <a:latin typeface="微软雅黑" pitchFamily="34" charset="-122"/>
                <a:ea typeface="微软雅黑" pitchFamily="34" charset="-122"/>
              </a:rPr>
              <a:t>a</a:t>
            </a:r>
            <a:r>
              <a:rPr lang="en-US" altLang="zh-CN" b="1" baseline="-25000" dirty="0" err="1" smtClean="0">
                <a:latin typeface="微软雅黑" pitchFamily="34" charset="-122"/>
                <a:ea typeface="微软雅黑" pitchFamily="34" charset="-122"/>
              </a:rPr>
              <a:t>s+1</a:t>
            </a:r>
            <a:r>
              <a:rPr lang="en-US" altLang="zh-CN" b="1" dirty="0" smtClean="0">
                <a:latin typeface="微软雅黑" pitchFamily="34" charset="-122"/>
                <a:ea typeface="微软雅黑" pitchFamily="34" charset="-122"/>
              </a:rPr>
              <a:t>+…+a</a:t>
            </a:r>
            <a:r>
              <a:rPr lang="en-US" altLang="zh-CN" b="1" baseline="-25000" dirty="0" smtClean="0">
                <a:latin typeface="微软雅黑" pitchFamily="34" charset="-122"/>
                <a:ea typeface="微软雅黑" pitchFamily="34" charset="-122"/>
              </a:rPr>
              <a:t>t-2 </a:t>
            </a:r>
            <a:r>
              <a:rPr lang="en-US" altLang="zh-CN" b="1" dirty="0" smtClean="0">
                <a:latin typeface="微软雅黑" pitchFamily="34" charset="-122"/>
                <a:ea typeface="微软雅黑" pitchFamily="34" charset="-122"/>
              </a:rPr>
              <a:t>&lt;</a:t>
            </a:r>
            <a:r>
              <a:rPr lang="zh-CN" altLang="en-US" b="1"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a</a:t>
            </a:r>
            <a:r>
              <a:rPr lang="en-US" altLang="zh-CN" b="1" baseline="-25000" dirty="0" smtClean="0">
                <a:latin typeface="微软雅黑" pitchFamily="34" charset="-122"/>
                <a:ea typeface="微软雅黑" pitchFamily="34" charset="-122"/>
              </a:rPr>
              <a:t>s</a:t>
            </a:r>
            <a:r>
              <a:rPr lang="en-US" altLang="zh-CN" b="1" dirty="0" smtClean="0">
                <a:latin typeface="微软雅黑" pitchFamily="34" charset="-122"/>
                <a:ea typeface="微软雅黑" pitchFamily="34" charset="-122"/>
              </a:rPr>
              <a:t>+…+a</a:t>
            </a:r>
            <a:r>
              <a:rPr lang="en-US" altLang="zh-CN" b="1" baseline="-25000" dirty="0" smtClean="0">
                <a:latin typeface="微软雅黑" pitchFamily="34" charset="-122"/>
                <a:ea typeface="微软雅黑" pitchFamily="34" charset="-122"/>
              </a:rPr>
              <a:t>t-2 </a:t>
            </a:r>
            <a:r>
              <a:rPr lang="en-US" altLang="zh-CN" b="1" dirty="0" smtClean="0">
                <a:latin typeface="微软雅黑" pitchFamily="34" charset="-122"/>
                <a:ea typeface="微软雅黑" pitchFamily="34" charset="-122"/>
              </a:rPr>
              <a:t>&lt;</a:t>
            </a:r>
            <a:r>
              <a:rPr lang="zh-CN" altLang="en-US" b="1"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8" name="TextBox 7"/>
          <p:cNvSpPr txBox="1"/>
          <p:nvPr/>
        </p:nvSpPr>
        <p:spPr>
          <a:xfrm>
            <a:off x="527011" y="2916792"/>
            <a:ext cx="3647152"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利用这个性质，可设计如下算法：</a:t>
            </a:r>
            <a:endParaRPr lang="zh-CN" altLang="en-US" b="1" dirty="0">
              <a:latin typeface="微软雅黑" pitchFamily="34" charset="-122"/>
              <a:ea typeface="微软雅黑" pitchFamily="34" charset="-122"/>
            </a:endParaRPr>
          </a:p>
        </p:txBody>
      </p:sp>
      <p:sp>
        <p:nvSpPr>
          <p:cNvPr id="9" name="矩形 8">
            <a:hlinkClick r:id="rId2" action="ppaction://hlinkfile"/>
          </p:cNvPr>
          <p:cNvSpPr/>
          <p:nvPr/>
        </p:nvSpPr>
        <p:spPr>
          <a:xfrm>
            <a:off x="9285301" y="5774312"/>
            <a:ext cx="2386038" cy="369332"/>
          </a:xfrm>
          <a:prstGeom prst="rect">
            <a:avLst/>
          </a:prstGeom>
        </p:spPr>
        <p:txBody>
          <a:bodyPr wrap="none">
            <a:spAutoFit/>
          </a:bodyPr>
          <a:lstStyle/>
          <a:p>
            <a:r>
              <a:rPr lang="en-US" altLang="zh-CN" b="1" i="1" dirty="0" err="1" smtClean="0">
                <a:solidFill>
                  <a:srgbClr val="0000FF"/>
                </a:solidFill>
              </a:rPr>
              <a:t>Subsequence_O</a:t>
            </a:r>
            <a:r>
              <a:rPr lang="en-US" altLang="zh-CN" b="1" i="1" dirty="0" smtClean="0">
                <a:solidFill>
                  <a:srgbClr val="0000FF"/>
                </a:solidFill>
              </a:rPr>
              <a:t>(n).</a:t>
            </a:r>
            <a:r>
              <a:rPr lang="en-US" altLang="zh-CN" b="1" i="1" dirty="0" err="1" smtClean="0">
                <a:solidFill>
                  <a:srgbClr val="0000FF"/>
                </a:solidFill>
              </a:rPr>
              <a:t>cpp</a:t>
            </a:r>
            <a:endParaRPr lang="zh-CN" altLang="en-US" b="1" i="1" dirty="0">
              <a:solidFill>
                <a:srgbClr val="0000FF"/>
              </a:solidFill>
            </a:endParaRPr>
          </a:p>
        </p:txBody>
      </p:sp>
      <p:sp>
        <p:nvSpPr>
          <p:cNvPr id="11" name="TextBox 10"/>
          <p:cNvSpPr txBox="1"/>
          <p:nvPr/>
        </p:nvSpPr>
        <p:spPr>
          <a:xfrm>
            <a:off x="527011" y="2206789"/>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如果此时从 </a:t>
            </a:r>
            <a:r>
              <a:rPr lang="en-US" altLang="zh-CN" dirty="0" err="1" smtClean="0">
                <a:latin typeface="微软雅黑" pitchFamily="34" charset="-122"/>
                <a:ea typeface="微软雅黑" pitchFamily="34" charset="-122"/>
              </a:rPr>
              <a:t>a</a:t>
            </a:r>
            <a:r>
              <a:rPr lang="en-US" altLang="zh-CN" baseline="-25000" dirty="0" err="1" smtClean="0">
                <a:latin typeface="微软雅黑" pitchFamily="34" charset="-122"/>
                <a:ea typeface="微软雅黑" pitchFamily="34" charset="-122"/>
              </a:rPr>
              <a:t>s+1</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开始总和</a:t>
            </a:r>
            <a:r>
              <a:rPr lang="zh-CN" altLang="en-US" b="1" dirty="0" smtClean="0">
                <a:latin typeface="微软雅黑" pitchFamily="34" charset="-122"/>
                <a:ea typeface="微软雅黑" pitchFamily="34" charset="-122"/>
              </a:rPr>
              <a:t>最初超过 </a:t>
            </a:r>
            <a:r>
              <a:rPr lang="en-US" altLang="zh-CN" b="1"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时的连续子序列之和为 </a:t>
            </a:r>
            <a:r>
              <a:rPr lang="en-US" altLang="zh-CN" dirty="0" err="1" smtClean="0">
                <a:latin typeface="微软雅黑" pitchFamily="34" charset="-122"/>
                <a:ea typeface="微软雅黑" pitchFamily="34" charset="-122"/>
              </a:rPr>
              <a:t>a</a:t>
            </a:r>
            <a:r>
              <a:rPr lang="en-US" altLang="zh-CN" baseline="-25000" dirty="0" err="1" smtClean="0">
                <a:latin typeface="微软雅黑" pitchFamily="34" charset="-122"/>
                <a:ea typeface="微软雅黑" pitchFamily="34" charset="-122"/>
              </a:rPr>
              <a:t>s+1</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t</a:t>
            </a:r>
            <a:r>
              <a:rPr lang="zh-CN" altLang="en-US" baseline="-25000" dirty="0" smtClean="0">
                <a:latin typeface="微软雅黑" pitchFamily="34" charset="-122"/>
                <a:ea typeface="微软雅黑" pitchFamily="34" charset="-122"/>
              </a:rPr>
              <a:t>’</a:t>
            </a:r>
            <a:r>
              <a:rPr lang="en-US" altLang="zh-CN" baseline="-25000" dirty="0" smtClean="0">
                <a:latin typeface="微软雅黑" pitchFamily="34" charset="-122"/>
                <a:ea typeface="微软雅黑" pitchFamily="34" charset="-122"/>
              </a:rPr>
              <a:t>-1 </a:t>
            </a:r>
            <a:r>
              <a:rPr lang="zh-CN" altLang="en-US" dirty="0" smtClean="0">
                <a:latin typeface="微软雅黑" pitchFamily="34" charset="-122"/>
                <a:ea typeface="微软雅黑" pitchFamily="34" charset="-122"/>
              </a:rPr>
              <a:t>，那么一定有：</a:t>
            </a:r>
            <a:r>
              <a:rPr lang="en-US" altLang="zh-CN" b="1" dirty="0" err="1" smtClean="0">
                <a:latin typeface="微软雅黑" pitchFamily="34" charset="-122"/>
                <a:ea typeface="微软雅黑" pitchFamily="34" charset="-122"/>
              </a:rPr>
              <a:t>t≤t</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2" name="TextBox 11"/>
          <p:cNvSpPr txBox="1"/>
          <p:nvPr/>
        </p:nvSpPr>
        <p:spPr>
          <a:xfrm>
            <a:off x="527011" y="3460624"/>
            <a:ext cx="11144328"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marL="342900" indent="-342900">
              <a:lnSpc>
                <a:spcPct val="150000"/>
              </a:lnSpc>
              <a:buAutoNum type="arabicPeriod"/>
            </a:pPr>
            <a:r>
              <a:rPr lang="zh-CN" altLang="en-US" dirty="0" smtClean="0">
                <a:latin typeface="微软雅黑" pitchFamily="34" charset="-122"/>
                <a:ea typeface="微软雅黑" pitchFamily="34" charset="-122"/>
              </a:rPr>
              <a:t>初始化 </a:t>
            </a:r>
            <a:r>
              <a:rPr lang="en-US" altLang="zh-CN" dirty="0" smtClean="0">
                <a:latin typeface="微软雅黑" pitchFamily="34" charset="-122"/>
                <a:ea typeface="微软雅黑" pitchFamily="34" charset="-122"/>
              </a:rPr>
              <a:t>s = t = 0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342900" indent="-342900">
              <a:lnSpc>
                <a:spcPct val="150000"/>
              </a:lnSpc>
              <a:buAutoNum type="arabicPeriod"/>
            </a:pPr>
            <a:r>
              <a:rPr lang="zh-CN" altLang="en-US" dirty="0" smtClean="0">
                <a:latin typeface="微软雅黑" pitchFamily="34" charset="-122"/>
                <a:ea typeface="微软雅黑" pitchFamily="34" charset="-122"/>
              </a:rPr>
              <a:t>只要依然有 </a:t>
            </a:r>
            <a:r>
              <a:rPr lang="en-US" altLang="zh-CN" dirty="0" smtClean="0">
                <a:latin typeface="微软雅黑" pitchFamily="34" charset="-122"/>
                <a:ea typeface="微软雅黑" pitchFamily="34" charset="-122"/>
              </a:rPr>
              <a:t>sum &lt; S</a:t>
            </a:r>
            <a:r>
              <a:rPr lang="zh-CN" altLang="en-US" dirty="0" smtClean="0">
                <a:latin typeface="微软雅黑" pitchFamily="34" charset="-122"/>
                <a:ea typeface="微软雅黑" pitchFamily="34" charset="-122"/>
              </a:rPr>
              <a:t>，就不断将 </a:t>
            </a:r>
            <a:r>
              <a:rPr lang="en-US" altLang="zh-CN" dirty="0" smtClean="0">
                <a:latin typeface="微软雅黑" pitchFamily="34" charset="-122"/>
                <a:ea typeface="微软雅黑" pitchFamily="34" charset="-122"/>
              </a:rPr>
              <a:t>sum </a:t>
            </a:r>
            <a:r>
              <a:rPr lang="zh-CN" altLang="en-US" dirty="0" smtClean="0">
                <a:latin typeface="微软雅黑" pitchFamily="34" charset="-122"/>
                <a:ea typeface="微软雅黑" pitchFamily="34" charset="-122"/>
              </a:rPr>
              <a:t>增加 </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t</a:t>
            </a:r>
            <a:r>
              <a:rPr lang="zh-CN" altLang="en-US" dirty="0" smtClean="0">
                <a:latin typeface="微软雅黑" pitchFamily="34" charset="-122"/>
                <a:ea typeface="微软雅黑" pitchFamily="34" charset="-122"/>
              </a:rPr>
              <a:t>，并将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增加 </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342900" indent="-342900">
              <a:lnSpc>
                <a:spcPct val="150000"/>
              </a:lnSpc>
              <a:buAutoNum type="arabicPeriod"/>
            </a:pPr>
            <a:r>
              <a:rPr lang="zh-CN" altLang="en-US" dirty="0" smtClean="0">
                <a:latin typeface="微软雅黑" pitchFamily="34" charset="-122"/>
                <a:ea typeface="微软雅黑" pitchFamily="34" charset="-122"/>
              </a:rPr>
              <a:t>如果 </a:t>
            </a:r>
            <a:r>
              <a:rPr lang="en-US" altLang="zh-CN" dirty="0" smtClean="0">
                <a:latin typeface="微软雅黑" pitchFamily="34" charset="-122"/>
                <a:ea typeface="微软雅黑" pitchFamily="34" charset="-122"/>
              </a:rPr>
              <a:t>2 </a:t>
            </a:r>
            <a:r>
              <a:rPr lang="zh-CN" altLang="en-US" dirty="0" smtClean="0">
                <a:latin typeface="微软雅黑" pitchFamily="34" charset="-122"/>
                <a:ea typeface="微软雅黑" pitchFamily="34" charset="-122"/>
              </a:rPr>
              <a:t>无法满足 </a:t>
            </a:r>
            <a:r>
              <a:rPr lang="en-US" altLang="zh-CN" dirty="0" smtClean="0">
                <a:latin typeface="微软雅黑" pitchFamily="34" charset="-122"/>
                <a:ea typeface="微软雅黑" pitchFamily="34" charset="-122"/>
              </a:rPr>
              <a:t>sum ≥ S </a:t>
            </a:r>
            <a:r>
              <a:rPr lang="zh-CN" altLang="en-US" dirty="0" smtClean="0">
                <a:latin typeface="微软雅黑" pitchFamily="34" charset="-122"/>
                <a:ea typeface="微软雅黑" pitchFamily="34" charset="-122"/>
              </a:rPr>
              <a:t>则终止（无解）。否则的话，更新 </a:t>
            </a:r>
            <a:r>
              <a:rPr lang="en-US" altLang="zh-CN" dirty="0" smtClean="0">
                <a:latin typeface="微软雅黑" pitchFamily="34" charset="-122"/>
                <a:ea typeface="微软雅黑" pitchFamily="34" charset="-122"/>
              </a:rPr>
              <a:t>res = min</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res</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t - s</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a:t>
            </a:r>
          </a:p>
          <a:p>
            <a:pPr marL="342900" indent="-342900">
              <a:lnSpc>
                <a:spcPct val="150000"/>
              </a:lnSpc>
              <a:buAutoNum type="arabicPeriod"/>
            </a:pPr>
            <a:r>
              <a:rPr lang="zh-CN" altLang="en-US" dirty="0" smtClean="0">
                <a:latin typeface="微软雅黑" pitchFamily="34" charset="-122"/>
                <a:ea typeface="微软雅黑" pitchFamily="34" charset="-122"/>
              </a:rPr>
              <a:t>将 </a:t>
            </a:r>
            <a:r>
              <a:rPr lang="en-US" altLang="zh-CN" dirty="0" smtClean="0">
                <a:latin typeface="微软雅黑" pitchFamily="34" charset="-122"/>
                <a:ea typeface="微软雅黑" pitchFamily="34" charset="-122"/>
              </a:rPr>
              <a:t>sum </a:t>
            </a:r>
            <a:r>
              <a:rPr lang="zh-CN" altLang="en-US" dirty="0" smtClean="0">
                <a:latin typeface="微软雅黑" pitchFamily="34" charset="-122"/>
                <a:ea typeface="微软雅黑" pitchFamily="34" charset="-122"/>
              </a:rPr>
              <a:t>减去 </a:t>
            </a:r>
            <a:r>
              <a:rPr lang="en-US" altLang="zh-CN" dirty="0" smtClean="0">
                <a:latin typeface="微软雅黑" pitchFamily="34" charset="-122"/>
                <a:ea typeface="微软雅黑" pitchFamily="34" charset="-122"/>
              </a:rPr>
              <a:t>a</a:t>
            </a:r>
            <a:r>
              <a:rPr lang="en-US" altLang="zh-CN" baseline="-25000"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增加 </a:t>
            </a:r>
            <a:r>
              <a:rPr lang="en-US" altLang="zh-CN" dirty="0" smtClean="0">
                <a:latin typeface="微软雅黑" pitchFamily="34" charset="-122"/>
                <a:ea typeface="微软雅黑" pitchFamily="34" charset="-122"/>
              </a:rPr>
              <a:t>1 </a:t>
            </a:r>
            <a:r>
              <a:rPr lang="zh-CN" altLang="en-US" dirty="0" smtClean="0">
                <a:latin typeface="微软雅黑" pitchFamily="34" charset="-122"/>
                <a:ea typeface="微软雅黑" pitchFamily="34" charset="-122"/>
              </a:rPr>
              <a:t>然后回到第 </a:t>
            </a:r>
            <a:r>
              <a:rPr lang="en-US" altLang="zh-CN" dirty="0" smtClean="0">
                <a:latin typeface="微软雅黑" pitchFamily="34" charset="-122"/>
                <a:ea typeface="微软雅黑" pitchFamily="34" charset="-122"/>
              </a:rPr>
              <a:t>2 </a:t>
            </a:r>
            <a:r>
              <a:rPr lang="zh-CN" altLang="en-US" dirty="0" smtClean="0">
                <a:latin typeface="微软雅黑" pitchFamily="34" charset="-122"/>
                <a:ea typeface="微软雅黑" pitchFamily="34" charset="-122"/>
              </a:rPr>
              <a:t>步。</a:t>
            </a:r>
            <a:endParaRPr lang="en-US" altLang="zh-CN" dirty="0" smtClean="0">
              <a:latin typeface="微软雅黑" pitchFamily="34" charset="-122"/>
              <a:ea typeface="微软雅黑" pitchFamily="34" charset="-122"/>
            </a:endParaRPr>
          </a:p>
        </p:txBody>
      </p:sp>
      <p:sp>
        <p:nvSpPr>
          <p:cNvPr id="13" name="TextBox 12"/>
          <p:cNvSpPr txBox="1"/>
          <p:nvPr/>
        </p:nvSpPr>
        <p:spPr>
          <a:xfrm>
            <a:off x="527011" y="5357826"/>
            <a:ext cx="5498621"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因为 </a:t>
            </a:r>
            <a:r>
              <a:rPr lang="en-US" altLang="zh-CN" b="1" dirty="0" smtClean="0">
                <a:latin typeface="微软雅黑" pitchFamily="34" charset="-122"/>
                <a:ea typeface="微软雅黑" pitchFamily="34" charset="-122"/>
              </a:rPr>
              <a:t>t </a:t>
            </a:r>
            <a:r>
              <a:rPr lang="zh-CN" altLang="en-US" b="1" dirty="0" smtClean="0">
                <a:latin typeface="微软雅黑" pitchFamily="34" charset="-122"/>
                <a:ea typeface="微软雅黑" pitchFamily="34" charset="-122"/>
              </a:rPr>
              <a:t>最多变化 </a:t>
            </a:r>
            <a:r>
              <a:rPr lang="en-US" altLang="zh-CN" b="1" dirty="0" smtClean="0">
                <a:latin typeface="微软雅黑" pitchFamily="34" charset="-122"/>
                <a:ea typeface="微软雅黑" pitchFamily="34" charset="-122"/>
              </a:rPr>
              <a:t>n </a:t>
            </a:r>
            <a:r>
              <a:rPr lang="zh-CN" altLang="en-US" b="1" dirty="0" smtClean="0">
                <a:latin typeface="微软雅黑" pitchFamily="34" charset="-122"/>
                <a:ea typeface="微软雅黑" pitchFamily="34" charset="-122"/>
              </a:rPr>
              <a:t>次，所以时间复杂度为 </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n</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1" grpId="0" animBg="1"/>
      <p:bldP spid="1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6484965" y="1285860"/>
            <a:ext cx="4900622" cy="4295607"/>
          </a:xfrm>
          <a:prstGeom prst="rect">
            <a:avLst/>
          </a:prstGeom>
          <a:ln>
            <a:noFill/>
          </a:ln>
          <a:effectLst>
            <a:outerShdw blurRad="190500" algn="tl" rotWithShape="0">
              <a:srgbClr val="000000">
                <a:alpha val="70000"/>
              </a:srgbClr>
            </a:outerShdw>
          </a:effectLst>
        </p:spPr>
      </p:pic>
      <p:pic>
        <p:nvPicPr>
          <p:cNvPr id="40963" name="Picture 3"/>
          <p:cNvPicPr>
            <a:picLocks noChangeAspect="1" noChangeArrowheads="1"/>
          </p:cNvPicPr>
          <p:nvPr/>
        </p:nvPicPr>
        <p:blipFill>
          <a:blip r:embed="rId3" cstate="print"/>
          <a:srcRect/>
          <a:stretch>
            <a:fillRect/>
          </a:stretch>
        </p:blipFill>
        <p:spPr bwMode="auto">
          <a:xfrm>
            <a:off x="851841" y="2143116"/>
            <a:ext cx="3961450" cy="2352678"/>
          </a:xfrm>
          <a:prstGeom prst="rect">
            <a:avLst/>
          </a:prstGeom>
          <a:ln>
            <a:noFill/>
          </a:ln>
          <a:effectLst>
            <a:outerShdw blurRad="190500" algn="tl" rotWithShape="0">
              <a:srgbClr val="000000">
                <a:alpha val="70000"/>
              </a:srgbClr>
            </a:outerShdw>
          </a:effectLst>
        </p:spPr>
      </p:pic>
      <p:sp>
        <p:nvSpPr>
          <p:cNvPr id="4" name="右箭头 3"/>
          <p:cNvSpPr/>
          <p:nvPr/>
        </p:nvSpPr>
        <p:spPr>
          <a:xfrm>
            <a:off x="4956167" y="3143248"/>
            <a:ext cx="1357322" cy="28575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9887" y="590564"/>
            <a:ext cx="10810875" cy="5695950"/>
            <a:chOff x="669887" y="590564"/>
            <a:chExt cx="10810875" cy="5695950"/>
          </a:xfrm>
        </p:grpSpPr>
        <p:pic>
          <p:nvPicPr>
            <p:cNvPr id="2053" name="Picture 5"/>
            <p:cNvPicPr>
              <a:picLocks noChangeAspect="1" noChangeArrowheads="1"/>
            </p:cNvPicPr>
            <p:nvPr/>
          </p:nvPicPr>
          <p:blipFill>
            <a:blip r:embed="rId2" cstate="print"/>
            <a:srcRect l="692" r="1341"/>
            <a:stretch>
              <a:fillRect/>
            </a:stretch>
          </p:blipFill>
          <p:spPr bwMode="auto">
            <a:xfrm>
              <a:off x="669887" y="590564"/>
              <a:ext cx="10787138" cy="48387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cstate="print"/>
            <a:srcRect/>
            <a:stretch>
              <a:fillRect/>
            </a:stretch>
          </p:blipFill>
          <p:spPr bwMode="auto">
            <a:xfrm>
              <a:off x="669887" y="5429264"/>
              <a:ext cx="10810875" cy="857250"/>
            </a:xfrm>
            <a:prstGeom prst="rect">
              <a:avLst/>
            </a:prstGeom>
            <a:noFill/>
            <a:ln w="9525">
              <a:noFill/>
              <a:miter lim="800000"/>
              <a:headEnd/>
              <a:tailEnd/>
            </a:ln>
            <a:effectLst/>
          </p:spPr>
        </p:pic>
      </p:grpSp>
    </p:spTree>
    <p:extLst>
      <p:ext uri="{BB962C8B-B14F-4D97-AF65-F5344CB8AC3E}">
        <p14:creationId xmlns="" xmlns:p14="http://schemas.microsoft.com/office/powerpoint/2010/main" val="4125171628"/>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1365250" y="623888"/>
            <a:ext cx="9467850" cy="5610225"/>
          </a:xfrm>
          <a:prstGeom prst="rect">
            <a:avLst/>
          </a:prstGeom>
          <a:ln>
            <a:noFill/>
          </a:ln>
          <a:effectLst>
            <a:outerShdw blurRad="190500" algn="tl" rotWithShape="0">
              <a:srgbClr val="000000">
                <a:alpha val="70000"/>
              </a:srgbClr>
            </a:outerShdw>
          </a:effectLst>
        </p:spPr>
      </p:pic>
      <p:sp>
        <p:nvSpPr>
          <p:cNvPr id="3" name="TextBox 2">
            <a:hlinkClick r:id="rId3"/>
          </p:cNvPr>
          <p:cNvSpPr txBox="1"/>
          <p:nvPr/>
        </p:nvSpPr>
        <p:spPr>
          <a:xfrm>
            <a:off x="4127750" y="2857496"/>
            <a:ext cx="3854838" cy="369332"/>
          </a:xfrm>
          <a:prstGeom prst="rect">
            <a:avLst/>
          </a:prstGeom>
          <a:noFill/>
        </p:spPr>
        <p:txBody>
          <a:bodyPr wrap="none" rtlCol="0">
            <a:spAutoFit/>
          </a:bodyPr>
          <a:lstStyle/>
          <a:p>
            <a:r>
              <a:rPr lang="en-US" altLang="zh-CN" b="1" dirty="0" smtClean="0">
                <a:solidFill>
                  <a:srgbClr val="0000FF"/>
                </a:solidFill>
              </a:rPr>
              <a:t>https://vjudge.net/problem/POJ-3320</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599998"/>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213224"/>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假设从某一页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开始阅读，为了覆盖所有的知识点需要阅读到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页。那么从 </a:t>
            </a:r>
            <a:r>
              <a:rPr lang="en-US" altLang="zh-CN" dirty="0" err="1" smtClean="0">
                <a:latin typeface="微软雅黑" pitchFamily="34" charset="-122"/>
                <a:ea typeface="微软雅黑" pitchFamily="34" charset="-122"/>
              </a:rPr>
              <a:t>s+1</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页开始阅读，就必须阅读到 </a:t>
            </a:r>
            <a:r>
              <a:rPr lang="en-US" altLang="zh-CN" dirty="0" smtClean="0">
                <a:latin typeface="微软雅黑" pitchFamily="34" charset="-122"/>
                <a:ea typeface="微软雅黑" pitchFamily="34" charset="-122"/>
              </a:rPr>
              <a:t>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t </a:t>
            </a:r>
            <a:r>
              <a:rPr lang="zh-CN" altLang="en-US" dirty="0" smtClean="0">
                <a:latin typeface="微软雅黑" pitchFamily="34" charset="-122"/>
                <a:ea typeface="微软雅黑" pitchFamily="34" charset="-122"/>
              </a:rPr>
              <a:t>为止。因此可以采用</a:t>
            </a:r>
            <a:r>
              <a:rPr lang="zh-CN" altLang="en-US" b="1" dirty="0" smtClean="0">
                <a:latin typeface="微软雅黑" pitchFamily="34" charset="-122"/>
                <a:ea typeface="微软雅黑" pitchFamily="34" charset="-122"/>
              </a:rPr>
              <a:t>滑动窗口的思想</a:t>
            </a:r>
            <a:r>
              <a:rPr lang="zh-CN" altLang="en-US" dirty="0" smtClean="0">
                <a:latin typeface="微软雅黑" pitchFamily="34" charset="-122"/>
                <a:ea typeface="微软雅黑" pitchFamily="34" charset="-122"/>
              </a:rPr>
              <a:t>来处理。</a:t>
            </a:r>
            <a:endParaRPr lang="zh-CN" altLang="en-US" dirty="0">
              <a:latin typeface="微软雅黑" pitchFamily="34" charset="-122"/>
              <a:ea typeface="微软雅黑" pitchFamily="34" charset="-122"/>
            </a:endParaRPr>
          </a:p>
        </p:txBody>
      </p:sp>
      <p:sp>
        <p:nvSpPr>
          <p:cNvPr id="4" name="TextBox 3"/>
          <p:cNvSpPr txBox="1"/>
          <p:nvPr/>
        </p:nvSpPr>
        <p:spPr>
          <a:xfrm>
            <a:off x="527011" y="2357430"/>
            <a:ext cx="8866530"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问题：在已知 </a:t>
            </a:r>
            <a:r>
              <a:rPr lang="en-US" altLang="zh-CN"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s,t</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覆盖所有知识点的情况下，如何求出区间 </a:t>
            </a:r>
            <a:r>
              <a:rPr lang="en-US" altLang="zh-CN"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s+1,t</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t</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 t </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grpSp>
        <p:nvGrpSpPr>
          <p:cNvPr id="13" name="组合 12"/>
          <p:cNvGrpSpPr/>
          <p:nvPr/>
        </p:nvGrpSpPr>
        <p:grpSpPr>
          <a:xfrm>
            <a:off x="2573016" y="2845354"/>
            <a:ext cx="7312373" cy="369332"/>
            <a:chOff x="2573016" y="2845354"/>
            <a:chExt cx="7312373" cy="369332"/>
          </a:xfrm>
        </p:grpSpPr>
        <p:sp>
          <p:nvSpPr>
            <p:cNvPr id="9" name="TextBox 8"/>
            <p:cNvSpPr txBox="1"/>
            <p:nvPr/>
          </p:nvSpPr>
          <p:spPr>
            <a:xfrm>
              <a:off x="2573016" y="2845354"/>
              <a:ext cx="2262158" cy="369332"/>
            </a:xfrm>
            <a:prstGeom prst="rect">
              <a:avLst/>
            </a:prstGeom>
            <a:noFill/>
          </p:spPr>
          <p:txBody>
            <a:bodyPr wrap="none" rtlCol="0">
              <a:spAutoFit/>
            </a:bodyPr>
            <a:lstStyle/>
            <a:p>
              <a:r>
                <a:rPr lang="zh-CN" altLang="en-US" b="1" dirty="0" smtClean="0">
                  <a:solidFill>
                    <a:srgbClr val="0000FF"/>
                  </a:solidFill>
                  <a:latin typeface="微软雅黑" pitchFamily="34" charset="-122"/>
                  <a:ea typeface="微软雅黑" pitchFamily="34" charset="-122"/>
                </a:rPr>
                <a:t>所有的知识点被覆盖</a:t>
              </a:r>
              <a:endParaRPr lang="zh-CN" altLang="en-US" b="1" dirty="0">
                <a:solidFill>
                  <a:srgbClr val="0000FF"/>
                </a:solidFill>
                <a:latin typeface="微软雅黑" pitchFamily="34" charset="-122"/>
                <a:ea typeface="微软雅黑" pitchFamily="34" charset="-122"/>
              </a:endParaRPr>
            </a:p>
          </p:txBody>
        </p:sp>
        <p:sp>
          <p:nvSpPr>
            <p:cNvPr id="11" name="TextBox 10"/>
            <p:cNvSpPr txBox="1"/>
            <p:nvPr/>
          </p:nvSpPr>
          <p:spPr>
            <a:xfrm>
              <a:off x="6419376" y="2845354"/>
              <a:ext cx="3466013" cy="369332"/>
            </a:xfrm>
            <a:prstGeom prst="rect">
              <a:avLst/>
            </a:prstGeom>
            <a:noFill/>
          </p:spPr>
          <p:txBody>
            <a:bodyPr wrap="none" rtlCol="0">
              <a:spAutoFit/>
            </a:bodyPr>
            <a:lstStyle/>
            <a:p>
              <a:r>
                <a:rPr lang="zh-CN" altLang="en-US" b="1" dirty="0" smtClean="0">
                  <a:solidFill>
                    <a:srgbClr val="0000FF"/>
                  </a:solidFill>
                  <a:latin typeface="微软雅黑" pitchFamily="34" charset="-122"/>
                  <a:ea typeface="微软雅黑" pitchFamily="34" charset="-122"/>
                </a:rPr>
                <a:t>每个知识点出现的次数不小于 </a:t>
              </a:r>
              <a:r>
                <a:rPr lang="en-US" altLang="zh-CN" b="1" dirty="0" smtClean="0">
                  <a:solidFill>
                    <a:srgbClr val="0000FF"/>
                  </a:solidFill>
                  <a:latin typeface="微软雅黑" pitchFamily="34" charset="-122"/>
                  <a:ea typeface="微软雅黑" pitchFamily="34" charset="-122"/>
                </a:rPr>
                <a:t>1 </a:t>
              </a:r>
              <a:endParaRPr lang="zh-CN" altLang="en-US" b="1" dirty="0">
                <a:solidFill>
                  <a:srgbClr val="0000FF"/>
                </a:solidFill>
                <a:latin typeface="微软雅黑" pitchFamily="34" charset="-122"/>
                <a:ea typeface="微软雅黑" pitchFamily="34" charset="-122"/>
              </a:endParaRPr>
            </a:p>
          </p:txBody>
        </p:sp>
        <p:sp>
          <p:nvSpPr>
            <p:cNvPr id="12" name="左右箭头 11"/>
            <p:cNvSpPr/>
            <p:nvPr/>
          </p:nvSpPr>
          <p:spPr>
            <a:xfrm>
              <a:off x="4902071" y="2964860"/>
              <a:ext cx="1500198" cy="142876"/>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
        <p:nvSpPr>
          <p:cNvPr id="14" name="TextBox 13"/>
          <p:cNvSpPr txBox="1"/>
          <p:nvPr/>
        </p:nvSpPr>
        <p:spPr>
          <a:xfrm>
            <a:off x="527011" y="3434364"/>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于是，我们可以用某种数据结构（</a:t>
            </a:r>
            <a:r>
              <a:rPr lang="zh-CN" altLang="en-US" b="1" dirty="0" smtClean="0">
                <a:latin typeface="微软雅黑" pitchFamily="34" charset="-122"/>
                <a:ea typeface="微软雅黑" pitchFamily="34" charset="-122"/>
              </a:rPr>
              <a:t>二叉树</a:t>
            </a:r>
            <a:r>
              <a:rPr lang="zh-CN" altLang="en-US" dirty="0" smtClean="0">
                <a:latin typeface="微软雅黑" pitchFamily="34" charset="-122"/>
                <a:ea typeface="微软雅黑" pitchFamily="34" charset="-122"/>
              </a:rPr>
              <a:t>）来存储 </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s,t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区间上每个知识点出现的次数，这样把最开头的页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去除后，就可以判断</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s+1,t</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是否满足条件。</a:t>
            </a:r>
            <a:r>
              <a:rPr lang="en-US" altLang="zh-CN"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15" name="TextBox 14"/>
          <p:cNvSpPr txBox="1"/>
          <p:nvPr/>
        </p:nvSpPr>
        <p:spPr>
          <a:xfrm>
            <a:off x="527011" y="4590502"/>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从区间的最开头把页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取出后，页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上书写的知识点的出现次数就要减一，如果此时这个知识点的出现次数为</a:t>
            </a:r>
            <a:r>
              <a:rPr lang="en-US" altLang="zh-CN"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了，在同一个知识点再次出现之前，不停将区间末尾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向后推进即可（</a:t>
            </a:r>
            <a:r>
              <a:rPr lang="zh-CN" altLang="en-US" b="1" dirty="0" smtClean="0">
                <a:latin typeface="微软雅黑" pitchFamily="34" charset="-122"/>
                <a:ea typeface="微软雅黑" pitchFamily="34" charset="-122"/>
              </a:rPr>
              <a:t>即跳过不含所有知识点的区间</a:t>
            </a:r>
            <a:r>
              <a:rPr lang="zh-CN" altLang="en-US" dirty="0" smtClean="0">
                <a:latin typeface="微软雅黑" pitchFamily="34" charset="-122"/>
                <a:ea typeface="微软雅黑" pitchFamily="34" charset="-122"/>
              </a:rPr>
              <a:t>）。每次在区间末尾追加页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时将页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上的</a:t>
            </a:r>
            <a:r>
              <a:rPr lang="zh-CN" altLang="en-US" smtClean="0">
                <a:latin typeface="微软雅黑" pitchFamily="34" charset="-122"/>
                <a:ea typeface="微软雅黑" pitchFamily="34" charset="-122"/>
              </a:rPr>
              <a:t>知识点出现</a:t>
            </a:r>
            <a:r>
              <a:rPr lang="zh-CN" altLang="en-US" dirty="0" smtClean="0">
                <a:latin typeface="微软雅黑" pitchFamily="34" charset="-122"/>
                <a:ea typeface="微软雅黑" pitchFamily="34" charset="-122"/>
              </a:rPr>
              <a:t>次数加</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，这样就完成了下一个区间知识点的统计更新。</a:t>
            </a:r>
            <a:endParaRPr lang="zh-CN" altLang="en-US" dirty="0">
              <a:latin typeface="微软雅黑" pitchFamily="34" charset="-122"/>
              <a:ea typeface="微软雅黑" pitchFamily="34" charset="-122"/>
            </a:endParaRPr>
          </a:p>
        </p:txBody>
      </p:sp>
      <p:sp>
        <p:nvSpPr>
          <p:cNvPr id="17" name="TextBox 16"/>
          <p:cNvSpPr txBox="1"/>
          <p:nvPr/>
        </p:nvSpPr>
        <p:spPr>
          <a:xfrm>
            <a:off x="455573" y="6072206"/>
            <a:ext cx="3199915"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时间复杂度为 ：</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PlogP</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16" name="矩形 15">
            <a:hlinkClick r:id="rId2" action="ppaction://hlinkfile"/>
          </p:cNvPr>
          <p:cNvSpPr/>
          <p:nvPr/>
        </p:nvSpPr>
        <p:spPr>
          <a:xfrm>
            <a:off x="8670943" y="6072206"/>
            <a:ext cx="3056093" cy="369332"/>
          </a:xfrm>
          <a:prstGeom prst="rect">
            <a:avLst/>
          </a:prstGeom>
        </p:spPr>
        <p:txBody>
          <a:bodyPr wrap="none">
            <a:spAutoFit/>
          </a:bodyPr>
          <a:lstStyle/>
          <a:p>
            <a:r>
              <a:rPr lang="en-US" altLang="zh-CN" b="1" i="1" dirty="0" smtClean="0">
                <a:solidFill>
                  <a:srgbClr val="0000FF"/>
                </a:solidFill>
              </a:rPr>
              <a:t>Jessica's Reading </a:t>
            </a:r>
            <a:r>
              <a:rPr lang="en-US" altLang="zh-CN" b="1" i="1" dirty="0" err="1" smtClean="0">
                <a:solidFill>
                  <a:srgbClr val="0000FF"/>
                </a:solidFill>
              </a:rPr>
              <a:t>Problem.cpp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4" grpId="0" animBg="1"/>
      <p:bldP spid="15" grpId="0" animBg="1"/>
      <p:bldP spid="17"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1384267" y="928670"/>
            <a:ext cx="9286875" cy="4667250"/>
          </a:xfrm>
          <a:prstGeom prst="rect">
            <a:avLst/>
          </a:prstGeom>
          <a:noFill/>
          <a:ln w="9525">
            <a:noFill/>
            <a:miter lim="800000"/>
            <a:headEnd/>
            <a:tailEnd/>
          </a:ln>
          <a:effectLst/>
        </p:spPr>
      </p:pic>
      <p:sp>
        <p:nvSpPr>
          <p:cNvPr id="3" name="TextBox 2">
            <a:hlinkClick r:id="rId3"/>
          </p:cNvPr>
          <p:cNvSpPr txBox="1"/>
          <p:nvPr/>
        </p:nvSpPr>
        <p:spPr>
          <a:xfrm>
            <a:off x="3984874" y="500042"/>
            <a:ext cx="3854838" cy="369332"/>
          </a:xfrm>
          <a:prstGeom prst="rect">
            <a:avLst/>
          </a:prstGeom>
          <a:noFill/>
        </p:spPr>
        <p:txBody>
          <a:bodyPr wrap="none" rtlCol="0">
            <a:spAutoFit/>
          </a:bodyPr>
          <a:lstStyle/>
          <a:p>
            <a:r>
              <a:rPr lang="en-US" altLang="zh-CN" b="1" dirty="0" smtClean="0">
                <a:solidFill>
                  <a:srgbClr val="0000FF"/>
                </a:solidFill>
              </a:rPr>
              <a:t>https://vjudge.net/problem/POJ-3276</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460500" y="957263"/>
            <a:ext cx="9277350" cy="4943475"/>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599998"/>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189961"/>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对于特定的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，如果把牛的方向作为状态进行搜索的话，由于状态数有 </a:t>
            </a:r>
            <a:r>
              <a:rPr lang="en-US" altLang="zh-CN" b="1" dirty="0" err="1" smtClean="0">
                <a:latin typeface="微软雅黑" pitchFamily="34" charset="-122"/>
                <a:ea typeface="微软雅黑" pitchFamily="34" charset="-122"/>
              </a:rPr>
              <a:t>2</a:t>
            </a:r>
            <a:r>
              <a:rPr lang="en-US" altLang="zh-CN" b="1" baseline="30000" dirty="0" err="1" smtClean="0">
                <a:latin typeface="微软雅黑" pitchFamily="34" charset="-122"/>
                <a:ea typeface="微软雅黑" pitchFamily="34" charset="-122"/>
              </a:rPr>
              <a:t>N</a:t>
            </a:r>
            <a:r>
              <a:rPr lang="en-US" altLang="zh-CN" b="1"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个，会</a:t>
            </a:r>
            <a:r>
              <a:rPr lang="zh-CN" altLang="en-US" b="1" dirty="0" smtClean="0">
                <a:latin typeface="微软雅黑" pitchFamily="34" charset="-122"/>
                <a:ea typeface="微软雅黑" pitchFamily="34" charset="-122"/>
              </a:rPr>
              <a:t>超时</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TextBox 4"/>
          <p:cNvSpPr txBox="1"/>
          <p:nvPr/>
        </p:nvSpPr>
        <p:spPr>
          <a:xfrm>
            <a:off x="527011" y="1921037"/>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关键性质</a:t>
            </a:r>
            <a:r>
              <a:rPr lang="en-US" altLang="zh-CN" b="1"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：首先，交换区间反转的</a:t>
            </a:r>
            <a:r>
              <a:rPr lang="zh-CN" altLang="en-US" b="1" dirty="0" smtClean="0">
                <a:latin typeface="微软雅黑" pitchFamily="34" charset="-122"/>
                <a:ea typeface="微软雅黑" pitchFamily="34" charset="-122"/>
              </a:rPr>
              <a:t>顺序对结果无影响</a:t>
            </a:r>
            <a:r>
              <a:rPr lang="zh-CN" altLang="en-US" dirty="0" smtClean="0">
                <a:latin typeface="微软雅黑" pitchFamily="34" charset="-122"/>
                <a:ea typeface="微软雅黑" pitchFamily="34" charset="-122"/>
              </a:rPr>
              <a:t>。此外，对同一个区间进行</a:t>
            </a:r>
            <a:r>
              <a:rPr lang="zh-CN" altLang="en-US" b="1" dirty="0" smtClean="0">
                <a:latin typeface="微软雅黑" pitchFamily="34" charset="-122"/>
                <a:ea typeface="微软雅黑" pitchFamily="34" charset="-122"/>
              </a:rPr>
              <a:t>两次以上的反转是多余</a:t>
            </a:r>
            <a:r>
              <a:rPr lang="zh-CN" altLang="en-US" dirty="0" smtClean="0">
                <a:latin typeface="微软雅黑" pitchFamily="34" charset="-122"/>
                <a:ea typeface="微软雅黑" pitchFamily="34" charset="-122"/>
              </a:rPr>
              <a:t>的。</a:t>
            </a:r>
            <a:endParaRPr lang="zh-CN" altLang="en-US" dirty="0">
              <a:latin typeface="微软雅黑" pitchFamily="34" charset="-122"/>
              <a:ea typeface="微软雅黑" pitchFamily="34" charset="-122"/>
            </a:endParaRPr>
          </a:p>
        </p:txBody>
      </p:sp>
      <p:sp>
        <p:nvSpPr>
          <p:cNvPr id="7" name="矩形 6"/>
          <p:cNvSpPr/>
          <p:nvPr/>
        </p:nvSpPr>
        <p:spPr>
          <a:xfrm>
            <a:off x="4044767" y="3064045"/>
            <a:ext cx="4108817" cy="507831"/>
          </a:xfrm>
          <a:prstGeom prst="rect">
            <a:avLst/>
          </a:prstGeom>
          <a:ln w="38100">
            <a:solidFill>
              <a:srgbClr val="C00000"/>
            </a:solidFill>
          </a:ln>
        </p:spPr>
        <p:txBody>
          <a:bodyPr wrap="none">
            <a:spAutoFit/>
          </a:bodyPr>
          <a:lstStyle/>
          <a:p>
            <a:pPr>
              <a:lnSpc>
                <a:spcPct val="150000"/>
              </a:lnSpc>
            </a:pPr>
            <a:r>
              <a:rPr lang="zh-CN" altLang="en-US" b="1" dirty="0" smtClean="0">
                <a:latin typeface="微软雅黑" pitchFamily="34" charset="-122"/>
                <a:ea typeface="微软雅黑" pitchFamily="34" charset="-122"/>
              </a:rPr>
              <a:t>等价问题</a:t>
            </a:r>
            <a:r>
              <a:rPr lang="zh-CN" altLang="en-US" dirty="0" smtClean="0">
                <a:latin typeface="微软雅黑" pitchFamily="34" charset="-122"/>
                <a:ea typeface="微软雅黑" pitchFamily="34" charset="-122"/>
              </a:rPr>
              <a:t>：求需要被反转的区间集合。</a:t>
            </a:r>
            <a:endParaRPr lang="zh-CN" altLang="en-US" dirty="0">
              <a:latin typeface="微软雅黑" pitchFamily="34" charset="-122"/>
              <a:ea typeface="微软雅黑" pitchFamily="34" charset="-122"/>
            </a:endParaRPr>
          </a:p>
        </p:txBody>
      </p:sp>
      <p:sp>
        <p:nvSpPr>
          <p:cNvPr id="8" name="下箭头 7"/>
          <p:cNvSpPr/>
          <p:nvPr/>
        </p:nvSpPr>
        <p:spPr>
          <a:xfrm>
            <a:off x="6027737" y="2500306"/>
            <a:ext cx="142876" cy="50006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TextBox 8"/>
          <p:cNvSpPr txBox="1"/>
          <p:nvPr/>
        </p:nvSpPr>
        <p:spPr>
          <a:xfrm>
            <a:off x="527011" y="3929066"/>
            <a:ext cx="11144328"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关键性质</a:t>
            </a:r>
            <a:r>
              <a:rPr lang="en-US" altLang="zh-CN" b="1"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考虑最左端的牛，包含这头牛的区间只有一个，因此如果这头牛面朝前方，那么这个区间就不需要反转。反之，如果这头牛面朝后方，对应的区间就要反转。而且在此之后这个最左的区间就再也不需要考虑了。通过首先考虑最左端的牛，这样问题的规模就缩小了</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，不断的重复下去，就可以无需搜索求出最少需要反转的次数。</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7"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69887" y="712594"/>
            <a:ext cx="2236510"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时间复杂度分析：</a:t>
            </a:r>
            <a:endParaRPr lang="zh-CN" altLang="en-US" sz="2000" b="1" dirty="0">
              <a:latin typeface="微软雅黑" pitchFamily="34" charset="-122"/>
              <a:ea typeface="微软雅黑" pitchFamily="34" charset="-122"/>
            </a:endParaRPr>
          </a:p>
        </p:txBody>
      </p:sp>
      <p:sp>
        <p:nvSpPr>
          <p:cNvPr id="11" name="TextBox 10"/>
          <p:cNvSpPr txBox="1"/>
          <p:nvPr/>
        </p:nvSpPr>
        <p:spPr>
          <a:xfrm>
            <a:off x="741325" y="1345512"/>
            <a:ext cx="1078713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首先，我们需要对所有的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都求解一次，对于每个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我们都是从最左端开始来考虑 </a:t>
            </a:r>
            <a:r>
              <a:rPr lang="en-US" altLang="zh-CN" dirty="0" smtClean="0">
                <a:latin typeface="微软雅黑" pitchFamily="34" charset="-122"/>
                <a:ea typeface="微软雅黑" pitchFamily="34" charset="-122"/>
              </a:rPr>
              <a:t>N </a:t>
            </a:r>
            <a:r>
              <a:rPr lang="zh-CN" altLang="en-US" dirty="0" smtClean="0">
                <a:latin typeface="微软雅黑" pitchFamily="34" charset="-122"/>
                <a:ea typeface="微软雅黑" pitchFamily="34" charset="-122"/>
              </a:rPr>
              <a:t>头牛的情况。此时最坏情况下需要进行 </a:t>
            </a:r>
            <a:r>
              <a:rPr lang="en-US" altLang="zh-CN" dirty="0" smtClean="0">
                <a:latin typeface="微软雅黑" pitchFamily="34" charset="-122"/>
                <a:ea typeface="微软雅黑" pitchFamily="34" charset="-122"/>
              </a:rPr>
              <a:t>N-</a:t>
            </a:r>
            <a:r>
              <a:rPr lang="en-US" altLang="zh-CN" dirty="0" err="1" smtClean="0">
                <a:latin typeface="微软雅黑" pitchFamily="34" charset="-122"/>
                <a:ea typeface="微软雅黑" pitchFamily="34" charset="-122"/>
              </a:rPr>
              <a:t>K+1</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次反转操作，而每次操作又要反转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头牛，于是总的复杂度就是</a:t>
            </a:r>
            <a:r>
              <a:rPr lang="en-US" altLang="zh-CN" b="1" dirty="0" smtClean="0">
                <a:latin typeface="微软雅黑" pitchFamily="34" charset="-122"/>
                <a:ea typeface="微软雅黑" pitchFamily="34" charset="-122"/>
              </a:rPr>
              <a:t>O(</a:t>
            </a:r>
            <a:r>
              <a:rPr lang="en-US" altLang="zh-CN" b="1" dirty="0" err="1" smtClean="0">
                <a:latin typeface="微软雅黑" pitchFamily="34" charset="-122"/>
                <a:ea typeface="微软雅黑" pitchFamily="34" charset="-122"/>
              </a:rPr>
              <a:t>N</a:t>
            </a:r>
            <a:r>
              <a:rPr lang="en-US" altLang="zh-CN" b="1" baseline="30000" dirty="0" err="1" smtClean="0">
                <a:latin typeface="微软雅黑" pitchFamily="34" charset="-122"/>
                <a:ea typeface="微软雅黑" pitchFamily="34" charset="-122"/>
              </a:rPr>
              <a:t>3</a:t>
            </a:r>
            <a:r>
              <a:rPr lang="en-US" altLang="zh-CN"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，还是会</a:t>
            </a:r>
            <a:r>
              <a:rPr lang="zh-CN" altLang="en-US" b="1" dirty="0" smtClean="0">
                <a:latin typeface="微软雅黑" pitchFamily="34" charset="-122"/>
                <a:ea typeface="微软雅黑" pitchFamily="34" charset="-122"/>
              </a:rPr>
              <a:t>超时</a:t>
            </a:r>
            <a:r>
              <a:rPr lang="zh-CN" altLang="en-US" dirty="0" smtClean="0">
                <a:latin typeface="微软雅黑" pitchFamily="34" charset="-122"/>
                <a:ea typeface="微软雅黑" pitchFamily="34" charset="-122"/>
              </a:rPr>
              <a:t>，必须再次优化。</a:t>
            </a:r>
            <a:endParaRPr lang="zh-CN" altLang="en-US" dirty="0">
              <a:latin typeface="微软雅黑" pitchFamily="34" charset="-122"/>
              <a:ea typeface="微软雅黑" pitchFamily="34" charset="-122"/>
            </a:endParaRPr>
          </a:p>
        </p:txBody>
      </p:sp>
      <p:sp>
        <p:nvSpPr>
          <p:cNvPr id="13" name="矩形 12"/>
          <p:cNvSpPr/>
          <p:nvPr/>
        </p:nvSpPr>
        <p:spPr>
          <a:xfrm>
            <a:off x="701671" y="2890889"/>
            <a:ext cx="2492990" cy="458908"/>
          </a:xfrm>
          <a:prstGeom prst="rect">
            <a:avLst/>
          </a:prstGeom>
        </p:spPr>
        <p:txBody>
          <a:bodyPr wrap="none">
            <a:spAutoFit/>
          </a:bodyPr>
          <a:lstStyle/>
          <a:p>
            <a:pPr>
              <a:lnSpc>
                <a:spcPct val="150000"/>
              </a:lnSpc>
            </a:pPr>
            <a:r>
              <a:rPr lang="zh-CN" altLang="en-US" b="1" dirty="0" smtClean="0">
                <a:latin typeface="微软雅黑" pitchFamily="34" charset="-122"/>
                <a:ea typeface="微软雅黑" pitchFamily="34" charset="-122"/>
              </a:rPr>
              <a:t>优化区间反转的部分：</a:t>
            </a:r>
            <a:endParaRPr lang="zh-CN" altLang="en-US" b="1" dirty="0">
              <a:latin typeface="微软雅黑" pitchFamily="34" charset="-122"/>
              <a:ea typeface="微软雅黑" pitchFamily="34" charset="-122"/>
            </a:endParaRPr>
          </a:p>
        </p:txBody>
      </p:sp>
      <p:graphicFrame>
        <p:nvGraphicFramePr>
          <p:cNvPr id="14" name="对象 13"/>
          <p:cNvGraphicFramePr>
            <a:graphicFrameLocks noChangeAspect="1"/>
          </p:cNvGraphicFramePr>
          <p:nvPr/>
        </p:nvGraphicFramePr>
        <p:xfrm>
          <a:off x="3270250" y="2997200"/>
          <a:ext cx="5861050" cy="357188"/>
        </p:xfrm>
        <a:graphic>
          <a:graphicData uri="http://schemas.openxmlformats.org/presentationml/2006/ole">
            <p:oleObj spid="_x0000_s43010" name="公式" r:id="rId3" imgW="3543120" imgH="215640" progId="Equation.3">
              <p:embed/>
            </p:oleObj>
          </a:graphicData>
        </a:graphic>
      </p:graphicFrame>
      <p:graphicFrame>
        <p:nvGraphicFramePr>
          <p:cNvPr id="43011" name="Object 3"/>
          <p:cNvGraphicFramePr>
            <a:graphicFrameLocks noChangeAspect="1"/>
          </p:cNvGraphicFramePr>
          <p:nvPr/>
        </p:nvGraphicFramePr>
        <p:xfrm>
          <a:off x="658813" y="3682882"/>
          <a:ext cx="10901362" cy="504825"/>
        </p:xfrm>
        <a:graphic>
          <a:graphicData uri="http://schemas.openxmlformats.org/presentationml/2006/ole">
            <p:oleObj spid="_x0000_s43011" name="公式" r:id="rId4" imgW="6591240" imgH="304560" progId="Equation.3">
              <p:embed/>
            </p:oleObj>
          </a:graphicData>
        </a:graphic>
      </p:graphicFrame>
      <p:graphicFrame>
        <p:nvGraphicFramePr>
          <p:cNvPr id="43012" name="Object 4"/>
          <p:cNvGraphicFramePr>
            <a:graphicFrameLocks noChangeAspect="1"/>
          </p:cNvGraphicFramePr>
          <p:nvPr/>
        </p:nvGraphicFramePr>
        <p:xfrm>
          <a:off x="3583007" y="4465638"/>
          <a:ext cx="5230812" cy="504825"/>
        </p:xfrm>
        <a:graphic>
          <a:graphicData uri="http://schemas.openxmlformats.org/presentationml/2006/ole">
            <p:oleObj spid="_x0000_s43012" name="公式" r:id="rId5" imgW="3162240" imgH="304560" progId="Equation.3">
              <p:embed/>
            </p:oleObj>
          </a:graphicData>
        </a:graphic>
      </p:graphicFrame>
      <p:sp>
        <p:nvSpPr>
          <p:cNvPr id="15" name="TextBox 14"/>
          <p:cNvSpPr txBox="1"/>
          <p:nvPr/>
        </p:nvSpPr>
        <p:spPr>
          <a:xfrm>
            <a:off x="741325" y="5256108"/>
            <a:ext cx="10787138" cy="45890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这个和可以常数时间预先计算出来，所以复杂度就可以降为</a:t>
            </a:r>
            <a:r>
              <a:rPr lang="en-US" altLang="zh-CN" b="1" dirty="0" smtClean="0">
                <a:latin typeface="微软雅黑" pitchFamily="34" charset="-122"/>
                <a:ea typeface="微软雅黑" pitchFamily="34" charset="-122"/>
              </a:rPr>
              <a:t>O(</a:t>
            </a:r>
            <a:r>
              <a:rPr lang="en-US" altLang="zh-CN" b="1" dirty="0" err="1" smtClean="0">
                <a:latin typeface="微软雅黑" pitchFamily="34" charset="-122"/>
                <a:ea typeface="微软雅黑" pitchFamily="34" charset="-122"/>
              </a:rPr>
              <a:t>N</a:t>
            </a:r>
            <a:r>
              <a:rPr lang="en-US" altLang="zh-CN" b="1" baseline="30000" dirty="0" err="1" smtClean="0">
                <a:latin typeface="微软雅黑" pitchFamily="34" charset="-122"/>
                <a:ea typeface="微软雅黑" pitchFamily="34" charset="-122"/>
              </a:rPr>
              <a:t>2</a:t>
            </a:r>
            <a:r>
              <a:rPr lang="en-US" altLang="zh-CN"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，能在时限内解决 。</a:t>
            </a:r>
            <a:endParaRPr lang="zh-CN" altLang="en-US" dirty="0">
              <a:latin typeface="微软雅黑" pitchFamily="34" charset="-122"/>
              <a:ea typeface="微软雅黑" pitchFamily="34" charset="-122"/>
            </a:endParaRPr>
          </a:p>
        </p:txBody>
      </p:sp>
      <p:sp>
        <p:nvSpPr>
          <p:cNvPr id="16" name="矩形 15">
            <a:hlinkClick r:id="rId6" action="ppaction://hlinkfile"/>
          </p:cNvPr>
          <p:cNvSpPr/>
          <p:nvPr/>
        </p:nvSpPr>
        <p:spPr>
          <a:xfrm>
            <a:off x="9171009" y="5857892"/>
            <a:ext cx="2452466" cy="369332"/>
          </a:xfrm>
          <a:prstGeom prst="rect">
            <a:avLst/>
          </a:prstGeom>
        </p:spPr>
        <p:txBody>
          <a:bodyPr wrap="none">
            <a:spAutoFit/>
          </a:bodyPr>
          <a:lstStyle/>
          <a:p>
            <a:r>
              <a:rPr lang="en-US" altLang="zh-CN" b="1" i="1" dirty="0" smtClean="0">
                <a:solidFill>
                  <a:srgbClr val="0000FF"/>
                </a:solidFill>
              </a:rPr>
              <a:t>Face The Right </a:t>
            </a:r>
            <a:r>
              <a:rPr lang="en-US" altLang="zh-CN" b="1" i="1" dirty="0" err="1" smtClean="0">
                <a:solidFill>
                  <a:srgbClr val="0000FF"/>
                </a:solidFill>
              </a:rPr>
              <a:t>Way.cpp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lide(fromBottom)">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43011"/>
                                        </p:tgtEl>
                                        <p:attrNameLst>
                                          <p:attrName>style.visibility</p:attrName>
                                        </p:attrNameLst>
                                      </p:cBhvr>
                                      <p:to>
                                        <p:strVal val="visible"/>
                                      </p:to>
                                    </p:set>
                                    <p:animEffect transition="in" filter="slide(fromBottom)">
                                      <p:cBhvr>
                                        <p:cTn id="24" dur="500"/>
                                        <p:tgtEl>
                                          <p:spTgt spid="4301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43012"/>
                                        </p:tgtEl>
                                        <p:attrNameLst>
                                          <p:attrName>style.visibility</p:attrName>
                                        </p:attrNameLst>
                                      </p:cBhvr>
                                      <p:to>
                                        <p:strVal val="visible"/>
                                      </p:to>
                                    </p:set>
                                    <p:animEffect transition="in" filter="slide(fromBottom)">
                                      <p:cBhvr>
                                        <p:cTn id="29" dur="500"/>
                                        <p:tgtEl>
                                          <p:spTgt spid="430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5"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692036" y="928670"/>
            <a:ext cx="7737098" cy="3214710"/>
          </a:xfrm>
          <a:prstGeom prst="rect">
            <a:avLst/>
          </a:prstGeom>
          <a:ln>
            <a:noFill/>
          </a:ln>
          <a:effectLst>
            <a:softEdge rad="112500"/>
          </a:effectLst>
        </p:spPr>
      </p:pic>
      <p:pic>
        <p:nvPicPr>
          <p:cNvPr id="41988" name="Picture 4"/>
          <p:cNvPicPr>
            <a:picLocks noChangeAspect="1" noChangeArrowheads="1"/>
          </p:cNvPicPr>
          <p:nvPr/>
        </p:nvPicPr>
        <p:blipFill>
          <a:blip r:embed="rId3" cstate="print"/>
          <a:srcRect/>
          <a:stretch>
            <a:fillRect/>
          </a:stretch>
        </p:blipFill>
        <p:spPr bwMode="auto">
          <a:xfrm>
            <a:off x="8585467" y="1071546"/>
            <a:ext cx="2800120" cy="1571636"/>
          </a:xfrm>
          <a:prstGeom prst="rect">
            <a:avLst/>
          </a:prstGeom>
          <a:ln>
            <a:noFill/>
          </a:ln>
          <a:effectLst>
            <a:outerShdw blurRad="190500" algn="tl" rotWithShape="0">
              <a:srgbClr val="000000">
                <a:alpha val="70000"/>
              </a:srgbClr>
            </a:outerShdw>
          </a:effectLst>
        </p:spPr>
      </p:pic>
      <p:pic>
        <p:nvPicPr>
          <p:cNvPr id="41989" name="Picture 5"/>
          <p:cNvPicPr>
            <a:picLocks noChangeAspect="1" noChangeArrowheads="1"/>
          </p:cNvPicPr>
          <p:nvPr/>
        </p:nvPicPr>
        <p:blipFill>
          <a:blip r:embed="rId4" cstate="print"/>
          <a:srcRect/>
          <a:stretch>
            <a:fillRect/>
          </a:stretch>
        </p:blipFill>
        <p:spPr bwMode="auto">
          <a:xfrm>
            <a:off x="8594606" y="2786058"/>
            <a:ext cx="1665373" cy="1269205"/>
          </a:xfrm>
          <a:prstGeom prst="rect">
            <a:avLst/>
          </a:prstGeom>
          <a:ln>
            <a:noFill/>
          </a:ln>
          <a:effectLst>
            <a:outerShdw blurRad="190500" algn="tl" rotWithShape="0">
              <a:srgbClr val="000000">
                <a:alpha val="70000"/>
              </a:srgbClr>
            </a:outerShdw>
          </a:effectLst>
        </p:spPr>
      </p:pic>
      <p:pic>
        <p:nvPicPr>
          <p:cNvPr id="41990" name="Picture 6"/>
          <p:cNvPicPr>
            <a:picLocks noChangeAspect="1" noChangeArrowheads="1"/>
          </p:cNvPicPr>
          <p:nvPr/>
        </p:nvPicPr>
        <p:blipFill>
          <a:blip r:embed="rId5" cstate="print"/>
          <a:srcRect/>
          <a:stretch>
            <a:fillRect/>
          </a:stretch>
        </p:blipFill>
        <p:spPr bwMode="auto">
          <a:xfrm>
            <a:off x="2820933" y="4429132"/>
            <a:ext cx="6372225" cy="1543050"/>
          </a:xfrm>
          <a:prstGeom prst="rect">
            <a:avLst/>
          </a:prstGeom>
          <a:ln>
            <a:noFill/>
          </a:ln>
          <a:effectLst>
            <a:outerShdw blurRad="190500" algn="tl" rotWithShape="0">
              <a:srgbClr val="000000">
                <a:alpha val="70000"/>
              </a:srgbClr>
            </a:outerShdw>
          </a:effectLst>
        </p:spPr>
      </p:pic>
      <p:sp>
        <p:nvSpPr>
          <p:cNvPr id="6" name="TextBox 5">
            <a:hlinkClick r:id="rId6"/>
          </p:cNvPr>
          <p:cNvSpPr txBox="1"/>
          <p:nvPr/>
        </p:nvSpPr>
        <p:spPr>
          <a:xfrm>
            <a:off x="4098911" y="487900"/>
            <a:ext cx="3854838" cy="369332"/>
          </a:xfrm>
          <a:prstGeom prst="rect">
            <a:avLst/>
          </a:prstGeom>
          <a:noFill/>
        </p:spPr>
        <p:txBody>
          <a:bodyPr wrap="none" rtlCol="0">
            <a:spAutoFit/>
          </a:bodyPr>
          <a:lstStyle/>
          <a:p>
            <a:r>
              <a:rPr lang="en-US" altLang="zh-CN" b="1" dirty="0" smtClean="0">
                <a:solidFill>
                  <a:srgbClr val="0000FF"/>
                </a:solidFill>
              </a:rPr>
              <a:t>https://vjudge.net/problem/POJ-3279</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 from="(-#ppt_w/2)" to="(#ppt_x)" calcmode="lin" valueType="num">
                                      <p:cBhvr>
                                        <p:cTn id="7" dur="600" fill="hold">
                                          <p:stCondLst>
                                            <p:cond delay="0"/>
                                          </p:stCondLst>
                                        </p:cTn>
                                        <p:tgtEl>
                                          <p:spTgt spid="41990"/>
                                        </p:tgtEl>
                                        <p:attrNameLst>
                                          <p:attrName>ppt_x</p:attrName>
                                        </p:attrNameLst>
                                      </p:cBhvr>
                                    </p:anim>
                                    <p:anim from="0" to="-1.0" calcmode="lin" valueType="num">
                                      <p:cBhvr>
                                        <p:cTn id="8" dur="200" decel="50000" autoRev="1" fill="hold">
                                          <p:stCondLst>
                                            <p:cond delay="600"/>
                                          </p:stCondLst>
                                        </p:cTn>
                                        <p:tgtEl>
                                          <p:spTgt spid="41990"/>
                                        </p:tgtEl>
                                        <p:attrNameLst>
                                          <p:attrName>xshear</p:attrName>
                                        </p:attrNameLst>
                                      </p:cBhvr>
                                    </p:anim>
                                    <p:animScale>
                                      <p:cBhvr>
                                        <p:cTn id="9" dur="200" decel="100000" autoRev="1" fill="hold">
                                          <p:stCondLst>
                                            <p:cond delay="600"/>
                                          </p:stCondLst>
                                        </p:cTn>
                                        <p:tgtEl>
                                          <p:spTgt spid="41990"/>
                                        </p:tgtEl>
                                      </p:cBhvr>
                                      <p:from x="100000" y="100000"/>
                                      <p:to x="80000" y="100000"/>
                                    </p:animScale>
                                    <p:anim by="(#ppt_h/3+#ppt_w*0.1)" calcmode="lin" valueType="num">
                                      <p:cBhvr additive="sum">
                                        <p:cTn id="10" dur="200" decel="100000" autoRev="1" fill="hold">
                                          <p:stCondLst>
                                            <p:cond delay="600"/>
                                          </p:stCondLst>
                                        </p:cTn>
                                        <p:tgtEl>
                                          <p:spTgt spid="41990"/>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505538"/>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首先，同一个格子翻转两次的话就会恢复原状，所以</a:t>
            </a:r>
            <a:r>
              <a:rPr lang="zh-CN" altLang="en-US" b="1" dirty="0" smtClean="0">
                <a:latin typeface="微软雅黑" pitchFamily="34" charset="-122"/>
                <a:ea typeface="微软雅黑" pitchFamily="34" charset="-122"/>
              </a:rPr>
              <a:t>多次翻转是多余</a:t>
            </a:r>
            <a:r>
              <a:rPr lang="zh-CN" altLang="en-US" dirty="0" smtClean="0">
                <a:latin typeface="微软雅黑" pitchFamily="34" charset="-122"/>
                <a:ea typeface="微软雅黑" pitchFamily="34" charset="-122"/>
              </a:rPr>
              <a:t>的。另外翻转的格子的集合相同的话，其</a:t>
            </a:r>
            <a:r>
              <a:rPr lang="zh-CN" altLang="en-US" b="1" dirty="0" smtClean="0">
                <a:latin typeface="微软雅黑" pitchFamily="34" charset="-122"/>
                <a:ea typeface="微软雅黑" pitchFamily="34" charset="-122"/>
              </a:rPr>
              <a:t>次序是无关紧要</a:t>
            </a:r>
            <a:r>
              <a:rPr lang="zh-CN" altLang="en-US" dirty="0" smtClean="0">
                <a:latin typeface="微软雅黑" pitchFamily="34" charset="-122"/>
                <a:ea typeface="微软雅黑" pitchFamily="34" charset="-122"/>
              </a:rPr>
              <a:t>的。因此，总共有</a:t>
            </a:r>
            <a:r>
              <a:rPr lang="en-US" altLang="zh-CN" b="1" dirty="0" err="1" smtClean="0">
                <a:latin typeface="微软雅黑" pitchFamily="34" charset="-122"/>
                <a:ea typeface="微软雅黑" pitchFamily="34" charset="-122"/>
              </a:rPr>
              <a:t>2</a:t>
            </a:r>
            <a:r>
              <a:rPr lang="en-US" altLang="zh-CN" b="1" baseline="30000" dirty="0" err="1" smtClean="0">
                <a:latin typeface="微软雅黑" pitchFamily="34" charset="-122"/>
                <a:ea typeface="微软雅黑" pitchFamily="34" charset="-122"/>
              </a:rPr>
              <a:t>NM</a:t>
            </a:r>
            <a:r>
              <a:rPr lang="zh-CN" altLang="en-US" dirty="0" smtClean="0">
                <a:latin typeface="微软雅黑" pitchFamily="34" charset="-122"/>
                <a:ea typeface="微软雅黑" pitchFamily="34" charset="-122"/>
              </a:rPr>
              <a:t>种翻转的方法。</a:t>
            </a:r>
            <a:r>
              <a:rPr lang="zh-CN" altLang="en-US" b="1" dirty="0" smtClean="0">
                <a:latin typeface="微软雅黑" pitchFamily="34" charset="-122"/>
                <a:ea typeface="微软雅黑" pitchFamily="34" charset="-122"/>
              </a:rPr>
              <a:t>这个解空间太大，必须优化</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0" name="TextBox 9"/>
          <p:cNvSpPr txBox="1"/>
          <p:nvPr/>
        </p:nvSpPr>
        <p:spPr>
          <a:xfrm>
            <a:off x="527011" y="3071810"/>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问题：</a:t>
            </a:r>
            <a:r>
              <a:rPr lang="zh-CN" altLang="en-US" dirty="0" smtClean="0">
                <a:latin typeface="微软雅黑" pitchFamily="34" charset="-122"/>
                <a:ea typeface="微软雅黑" pitchFamily="34" charset="-122"/>
              </a:rPr>
              <a:t>回顾一下牛的反转问题，因让最左端的牛反转的方法只有一种，所以用直接判断的方法确定就可以了，同样的方法对此题行得通吗？</a:t>
            </a:r>
            <a:endParaRPr lang="zh-CN" altLang="en-US" dirty="0">
              <a:latin typeface="微软雅黑" pitchFamily="34" charset="-122"/>
              <a:ea typeface="微软雅黑" pitchFamily="34" charset="-122"/>
            </a:endParaRPr>
          </a:p>
        </p:txBody>
      </p:sp>
      <p:sp>
        <p:nvSpPr>
          <p:cNvPr id="11" name="TextBox 10"/>
          <p:cNvSpPr txBox="1"/>
          <p:nvPr/>
        </p:nvSpPr>
        <p:spPr>
          <a:xfrm>
            <a:off x="527011" y="4577372"/>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结论：</a:t>
            </a:r>
            <a:r>
              <a:rPr lang="zh-CN" altLang="en-US" dirty="0" smtClean="0">
                <a:latin typeface="微软雅黑" pitchFamily="34" charset="-122"/>
                <a:ea typeface="微软雅黑" pitchFamily="34" charset="-122"/>
              </a:rPr>
              <a:t>考虑最左上角的格子（</a:t>
            </a:r>
            <a:r>
              <a:rPr lang="en-US" altLang="zh-CN" dirty="0" smtClean="0">
                <a:latin typeface="微软雅黑" pitchFamily="34" charset="-122"/>
                <a:ea typeface="微软雅黑" pitchFamily="34" charset="-122"/>
              </a:rPr>
              <a:t>1,1</a:t>
            </a:r>
            <a:r>
              <a:rPr lang="zh-CN" altLang="en-US" dirty="0" smtClean="0">
                <a:latin typeface="微软雅黑" pitchFamily="34" charset="-122"/>
                <a:ea typeface="微软雅黑" pitchFamily="34" charset="-122"/>
              </a:rPr>
              <a:t>）。除了翻转（</a:t>
            </a:r>
            <a:r>
              <a:rPr lang="en-US" altLang="zh-CN" dirty="0" smtClean="0">
                <a:latin typeface="微软雅黑" pitchFamily="34" charset="-122"/>
                <a:ea typeface="微软雅黑" pitchFamily="34" charset="-122"/>
              </a:rPr>
              <a:t>1,1</a:t>
            </a:r>
            <a:r>
              <a:rPr lang="zh-CN" altLang="en-US" dirty="0" smtClean="0">
                <a:latin typeface="微软雅黑" pitchFamily="34" charset="-122"/>
                <a:ea typeface="微软雅黑" pitchFamily="34" charset="-122"/>
              </a:rPr>
              <a:t>）之外，翻转（</a:t>
            </a:r>
            <a:r>
              <a:rPr lang="en-US" altLang="zh-CN" dirty="0" smtClean="0">
                <a:latin typeface="微软雅黑" pitchFamily="34" charset="-122"/>
                <a:ea typeface="微软雅黑" pitchFamily="34" charset="-122"/>
              </a:rPr>
              <a:t>1,2</a:t>
            </a:r>
            <a:r>
              <a:rPr lang="zh-CN" altLang="en-US" dirty="0" smtClean="0">
                <a:latin typeface="微软雅黑" pitchFamily="34" charset="-122"/>
                <a:ea typeface="微软雅黑" pitchFamily="34" charset="-122"/>
              </a:rPr>
              <a:t>）和（</a:t>
            </a:r>
            <a:r>
              <a:rPr lang="en-US" altLang="zh-CN" dirty="0" smtClean="0">
                <a:latin typeface="微软雅黑" pitchFamily="34" charset="-122"/>
                <a:ea typeface="微软雅黑" pitchFamily="34" charset="-122"/>
              </a:rPr>
              <a:t>2,1</a:t>
            </a:r>
            <a:r>
              <a:rPr lang="zh-CN" altLang="en-US" dirty="0" smtClean="0">
                <a:latin typeface="微软雅黑" pitchFamily="34" charset="-122"/>
                <a:ea typeface="微软雅黑" pitchFamily="34" charset="-122"/>
              </a:rPr>
              <a:t>）也可以把这个格子翻转，所以此问题就不能用类似牛的翻转问题的办法来直接判断解决。</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14356"/>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12" name="TextBox 11"/>
          <p:cNvSpPr txBox="1"/>
          <p:nvPr/>
        </p:nvSpPr>
        <p:spPr>
          <a:xfrm>
            <a:off x="527011" y="1500174"/>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解决思路：</a:t>
            </a:r>
            <a:r>
              <a:rPr lang="zh-CN" altLang="en-US" dirty="0" smtClean="0">
                <a:latin typeface="微软雅黑" pitchFamily="34" charset="-122"/>
                <a:ea typeface="微软雅黑" pitchFamily="34" charset="-122"/>
              </a:rPr>
              <a:t>考虑</a:t>
            </a:r>
            <a:r>
              <a:rPr lang="zh-CN" altLang="en-US" b="1" dirty="0" smtClean="0">
                <a:solidFill>
                  <a:srgbClr val="0000FF"/>
                </a:solidFill>
                <a:latin typeface="微软雅黑" pitchFamily="34" charset="-122"/>
                <a:ea typeface="微软雅黑" pitchFamily="34" charset="-122"/>
              </a:rPr>
              <a:t>先指定好最上面一行的翻转方法</a:t>
            </a:r>
            <a:r>
              <a:rPr lang="zh-CN" altLang="en-US" dirty="0" smtClean="0">
                <a:latin typeface="微软雅黑" pitchFamily="34" charset="-122"/>
                <a:ea typeface="微软雅黑" pitchFamily="34" charset="-122"/>
              </a:rPr>
              <a:t>。此时能够翻转（</a:t>
            </a:r>
            <a:r>
              <a:rPr lang="en-US" altLang="zh-CN" dirty="0" smtClean="0">
                <a:latin typeface="微软雅黑" pitchFamily="34" charset="-122"/>
                <a:ea typeface="微软雅黑" pitchFamily="34" charset="-122"/>
              </a:rPr>
              <a:t>1, 1</a:t>
            </a:r>
            <a:r>
              <a:rPr lang="zh-CN" altLang="en-US" dirty="0" smtClean="0">
                <a:latin typeface="微软雅黑" pitchFamily="34" charset="-122"/>
                <a:ea typeface="微软雅黑" pitchFamily="34" charset="-122"/>
              </a:rPr>
              <a:t>）的就只有（</a:t>
            </a:r>
            <a:r>
              <a:rPr lang="en-US" altLang="zh-CN" dirty="0" smtClean="0">
                <a:latin typeface="微软雅黑" pitchFamily="34" charset="-122"/>
                <a:ea typeface="微软雅黑" pitchFamily="34" charset="-122"/>
              </a:rPr>
              <a:t>2, 1</a:t>
            </a:r>
            <a:r>
              <a:rPr lang="zh-CN" altLang="en-US" dirty="0" smtClean="0">
                <a:latin typeface="微软雅黑" pitchFamily="34" charset="-122"/>
                <a:ea typeface="微软雅黑" pitchFamily="34" charset="-122"/>
              </a:rPr>
              <a:t>）了，所以就可以直接判断（</a:t>
            </a:r>
            <a:r>
              <a:rPr lang="en-US" altLang="zh-CN" dirty="0" smtClean="0">
                <a:latin typeface="微软雅黑" pitchFamily="34" charset="-122"/>
                <a:ea typeface="微软雅黑" pitchFamily="34" charset="-122"/>
              </a:rPr>
              <a:t>2, 1</a:t>
            </a:r>
            <a:r>
              <a:rPr lang="zh-CN" altLang="en-US" dirty="0" smtClean="0">
                <a:latin typeface="微软雅黑" pitchFamily="34" charset="-122"/>
                <a:ea typeface="微软雅黑" pitchFamily="34" charset="-122"/>
              </a:rPr>
              <a:t>）是否需要翻转。类似地（</a:t>
            </a:r>
            <a:r>
              <a:rPr lang="en-US" altLang="zh-CN" dirty="0" smtClean="0">
                <a:latin typeface="微软雅黑" pitchFamily="34" charset="-122"/>
                <a:ea typeface="微软雅黑" pitchFamily="34" charset="-122"/>
              </a:rPr>
              <a:t>2, 1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）都能这样判断，如此反复下去就可以确定所有格子的翻转方法。最后（</a:t>
            </a:r>
            <a:r>
              <a:rPr lang="en-US" altLang="zh-CN" dirty="0" smtClean="0">
                <a:latin typeface="微软雅黑" pitchFamily="34" charset="-122"/>
                <a:ea typeface="微软雅黑" pitchFamily="34" charset="-122"/>
              </a:rPr>
              <a:t>M, 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M</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）如果并非全为白色，则意味着不存在可行的操作方法。</a:t>
            </a:r>
            <a:endParaRPr lang="zh-CN" altLang="en-US" dirty="0">
              <a:latin typeface="微软雅黑" pitchFamily="34" charset="-122"/>
              <a:ea typeface="微软雅黑" pitchFamily="34" charset="-122"/>
            </a:endParaRPr>
          </a:p>
        </p:txBody>
      </p:sp>
      <p:sp>
        <p:nvSpPr>
          <p:cNvPr id="7" name="TextBox 6"/>
          <p:cNvSpPr txBox="1"/>
          <p:nvPr/>
        </p:nvSpPr>
        <p:spPr>
          <a:xfrm>
            <a:off x="527011" y="3286124"/>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时间复杂度：</a:t>
            </a:r>
            <a:r>
              <a:rPr lang="zh-CN" altLang="en-US" dirty="0" smtClean="0">
                <a:latin typeface="微软雅黑" pitchFamily="34" charset="-122"/>
                <a:ea typeface="微软雅黑" pitchFamily="34" charset="-122"/>
              </a:rPr>
              <a:t>像这样，先确定第一行的翻转方式，然后可以很容易判断这样是否存在解以及解的最小步数是多少，这样将第一行的所有翻转方式都尝试一次就能求出整个问题的最小步数。这个算法中最上面一行的翻转方式共有</a:t>
            </a:r>
            <a:r>
              <a:rPr lang="en-US" altLang="zh-CN" dirty="0" err="1" smtClean="0">
                <a:latin typeface="微软雅黑" pitchFamily="34" charset="-122"/>
                <a:ea typeface="微软雅黑" pitchFamily="34" charset="-122"/>
              </a:rPr>
              <a:t>2</a:t>
            </a:r>
            <a:r>
              <a:rPr lang="en-US" altLang="zh-CN" baseline="30000" dirty="0" err="1"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种，故复杂度为</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MN2</a:t>
            </a:r>
            <a:r>
              <a:rPr lang="en-US" altLang="zh-CN" b="1" baseline="30000" dirty="0" err="1" smtClean="0">
                <a:latin typeface="微软雅黑" pitchFamily="34" charset="-122"/>
                <a:ea typeface="微软雅黑" pitchFamily="34" charset="-122"/>
              </a:rPr>
              <a:t>N</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8" name="TextBox 7"/>
          <p:cNvSpPr txBox="1"/>
          <p:nvPr/>
        </p:nvSpPr>
        <p:spPr>
          <a:xfrm>
            <a:off x="527011" y="5064309"/>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代码实现技巧：</a:t>
            </a:r>
            <a:r>
              <a:rPr lang="zh-CN" altLang="en-US" dirty="0" smtClean="0">
                <a:latin typeface="微软雅黑" pitchFamily="34" charset="-122"/>
                <a:ea typeface="微软雅黑" pitchFamily="34" charset="-122"/>
              </a:rPr>
              <a:t>为了尝试第一行的</a:t>
            </a:r>
            <a:r>
              <a:rPr lang="en-US" altLang="zh-CN" b="1" dirty="0" err="1" smtClean="0">
                <a:latin typeface="微软雅黑" pitchFamily="34" charset="-122"/>
                <a:ea typeface="微软雅黑" pitchFamily="34" charset="-122"/>
              </a:rPr>
              <a:t>2</a:t>
            </a:r>
            <a:r>
              <a:rPr lang="en-US" altLang="zh-CN" b="1" baseline="30000" dirty="0" err="1"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种所有可能性，程序实现可以借助二进制码的集合表示方法。</a:t>
            </a:r>
            <a:endParaRPr lang="zh-CN" altLang="en-US" dirty="0">
              <a:latin typeface="微软雅黑" pitchFamily="34" charset="-122"/>
              <a:ea typeface="微软雅黑" pitchFamily="34" charset="-122"/>
            </a:endParaRPr>
          </a:p>
        </p:txBody>
      </p:sp>
      <p:sp>
        <p:nvSpPr>
          <p:cNvPr id="9" name="矩形 8">
            <a:hlinkClick r:id="rId2" action="ppaction://hlinkfile"/>
          </p:cNvPr>
          <p:cNvSpPr/>
          <p:nvPr/>
        </p:nvSpPr>
        <p:spPr>
          <a:xfrm>
            <a:off x="10456893" y="5857892"/>
            <a:ext cx="1236942" cy="369332"/>
          </a:xfrm>
          <a:prstGeom prst="rect">
            <a:avLst/>
          </a:prstGeom>
        </p:spPr>
        <p:txBody>
          <a:bodyPr wrap="none">
            <a:spAutoFit/>
          </a:bodyPr>
          <a:lstStyle/>
          <a:p>
            <a:r>
              <a:rPr lang="en-US" altLang="zh-CN" b="1" i="1" dirty="0" err="1" smtClean="0">
                <a:solidFill>
                  <a:srgbClr val="0000FF"/>
                </a:solidFill>
              </a:rPr>
              <a:t>Fliptile.cpp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2400" y="714356"/>
            <a:ext cx="40735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代码实现技巧</a:t>
            </a:r>
            <a:r>
              <a:rPr lang="en-US" altLang="zh-CN" sz="2000" b="1" dirty="0" smtClean="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集合的整数表示</a:t>
            </a:r>
            <a:endParaRPr lang="zh-CN" altLang="en-US" sz="2000" b="1" dirty="0">
              <a:solidFill>
                <a:srgbClr val="0000FF"/>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7858667" y="1428736"/>
          <a:ext cx="1312342" cy="553645"/>
        </p:xfrm>
        <a:graphic>
          <a:graphicData uri="http://schemas.openxmlformats.org/presentationml/2006/ole">
            <p:oleObj spid="_x0000_s44034" name="公式" r:id="rId3" imgW="812520" imgH="342720" progId="Equation.3">
              <p:embed/>
            </p:oleObj>
          </a:graphicData>
        </a:graphic>
      </p:graphicFrame>
      <p:sp>
        <p:nvSpPr>
          <p:cNvPr id="8" name="矩形 7"/>
          <p:cNvSpPr/>
          <p:nvPr/>
        </p:nvSpPr>
        <p:spPr>
          <a:xfrm>
            <a:off x="851946" y="1357298"/>
            <a:ext cx="6758581"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集合</a:t>
            </a:r>
            <a:r>
              <a:rPr lang="en-US" altLang="zh-CN" dirty="0" smtClean="0">
                <a:latin typeface="微软雅黑" pitchFamily="34" charset="-122"/>
                <a:ea typeface="微软雅黑" pitchFamily="34" charset="-122"/>
              </a:rPr>
              <a:t>{0,1,… ,n-1}</a:t>
            </a:r>
            <a:r>
              <a:rPr lang="zh-CN" altLang="en-US" dirty="0" smtClean="0">
                <a:latin typeface="微软雅黑" pitchFamily="34" charset="-122"/>
                <a:ea typeface="微软雅黑" pitchFamily="34" charset="-122"/>
              </a:rPr>
              <a:t>的子集</a:t>
            </a:r>
            <a:r>
              <a:rPr lang="en-US" altLang="zh-CN" dirty="0" smtClean="0">
                <a:latin typeface="微软雅黑" pitchFamily="34" charset="-122"/>
                <a:ea typeface="微软雅黑" pitchFamily="34" charset="-122"/>
              </a:rPr>
              <a:t> S </a:t>
            </a:r>
            <a:r>
              <a:rPr lang="zh-CN" altLang="en-US" dirty="0" smtClean="0">
                <a:latin typeface="微软雅黑" pitchFamily="34" charset="-122"/>
                <a:ea typeface="微软雅黑" pitchFamily="34" charset="-122"/>
              </a:rPr>
              <a:t>可以用二进制码表示方式编码成整数：</a:t>
            </a:r>
            <a:endParaRPr lang="zh-CN" altLang="en-US" dirty="0">
              <a:latin typeface="微软雅黑" pitchFamily="34" charset="-122"/>
              <a:ea typeface="微软雅黑" pitchFamily="34" charset="-122"/>
            </a:endParaRPr>
          </a:p>
        </p:txBody>
      </p:sp>
      <p:sp>
        <p:nvSpPr>
          <p:cNvPr id="9" name="矩形 8"/>
          <p:cNvSpPr/>
          <p:nvPr/>
        </p:nvSpPr>
        <p:spPr>
          <a:xfrm>
            <a:off x="851946" y="1921037"/>
            <a:ext cx="6186309"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像这样表示之后，一些集合运算可以对应地写成如下式子：</a:t>
            </a:r>
            <a:endParaRPr lang="zh-CN" altLang="en-US" dirty="0">
              <a:latin typeface="微软雅黑" pitchFamily="34" charset="-122"/>
              <a:ea typeface="微软雅黑" pitchFamily="34" charset="-122"/>
            </a:endParaRPr>
          </a:p>
        </p:txBody>
      </p:sp>
      <p:pic>
        <p:nvPicPr>
          <p:cNvPr id="44035" name="Picture 3"/>
          <p:cNvPicPr>
            <a:picLocks noChangeAspect="1" noChangeArrowheads="1"/>
          </p:cNvPicPr>
          <p:nvPr/>
        </p:nvPicPr>
        <p:blipFill>
          <a:blip r:embed="rId4" cstate="print"/>
          <a:srcRect/>
          <a:stretch>
            <a:fillRect/>
          </a:stretch>
        </p:blipFill>
        <p:spPr bwMode="auto">
          <a:xfrm>
            <a:off x="2098647" y="2643182"/>
            <a:ext cx="7934325" cy="318135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par>
                          <p:cTn id="10" fill="hold">
                            <p:stCondLst>
                              <p:cond delay="1400"/>
                            </p:stCondLst>
                            <p:childTnLst>
                              <p:par>
                                <p:cTn id="11" presetID="1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lide(from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par>
                          <p:cTn id="19" fill="hold">
                            <p:stCondLst>
                              <p:cond delay="500"/>
                            </p:stCondLst>
                            <p:childTnLst>
                              <p:par>
                                <p:cTn id="20" presetID="17" presetClass="entr" presetSubtype="10" fill="hold" nodeType="afterEffect">
                                  <p:stCondLst>
                                    <p:cond delay="0"/>
                                  </p:stCondLst>
                                  <p:childTnLst>
                                    <p:set>
                                      <p:cBhvr>
                                        <p:cTn id="21" dur="1" fill="hold">
                                          <p:stCondLst>
                                            <p:cond delay="0"/>
                                          </p:stCondLst>
                                        </p:cTn>
                                        <p:tgtEl>
                                          <p:spTgt spid="44035"/>
                                        </p:tgtEl>
                                        <p:attrNameLst>
                                          <p:attrName>style.visibility</p:attrName>
                                        </p:attrNameLst>
                                      </p:cBhvr>
                                      <p:to>
                                        <p:strVal val="visible"/>
                                      </p:to>
                                    </p:set>
                                    <p:anim calcmode="lin" valueType="num">
                                      <p:cBhvr>
                                        <p:cTn id="22" dur="500" fill="hold"/>
                                        <p:tgtEl>
                                          <p:spTgt spid="44035"/>
                                        </p:tgtEl>
                                        <p:attrNameLst>
                                          <p:attrName>ppt_w</p:attrName>
                                        </p:attrNameLst>
                                      </p:cBhvr>
                                      <p:tavLst>
                                        <p:tav tm="0">
                                          <p:val>
                                            <p:fltVal val="0"/>
                                          </p:val>
                                        </p:tav>
                                        <p:tav tm="100000">
                                          <p:val>
                                            <p:strVal val="#ppt_w"/>
                                          </p:val>
                                        </p:tav>
                                      </p:tavLst>
                                    </p:anim>
                                    <p:anim calcmode="lin" valueType="num">
                                      <p:cBhvr>
                                        <p:cTn id="23" dur="500" fill="hold"/>
                                        <p:tgtEl>
                                          <p:spTgt spid="440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474"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662630" y="1148348"/>
            <a:ext cx="11001452"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       先把 </a:t>
            </a:r>
            <a:r>
              <a:rPr lang="en-US" altLang="zh-CN" dirty="0" err="1" smtClean="0">
                <a:latin typeface="微软雅黑" pitchFamily="34" charset="-122"/>
                <a:ea typeface="微软雅黑" pitchFamily="34" charset="-122"/>
              </a:rPr>
              <a:t>v</a:t>
            </a:r>
            <a:r>
              <a:rPr lang="en-US" altLang="zh-CN" baseline="-25000" dirty="0" err="1" smtClean="0">
                <a:latin typeface="微软雅黑" pitchFamily="34" charset="-122"/>
                <a:ea typeface="微软雅黑" pitchFamily="34" charset="-122"/>
              </a:rPr>
              <a:t>1</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按升序排好序，然后枚举 </a:t>
            </a:r>
            <a:r>
              <a:rPr lang="en-US" altLang="zh-CN" dirty="0" err="1" smtClean="0">
                <a:latin typeface="微软雅黑" pitchFamily="34" charset="-122"/>
                <a:ea typeface="微软雅黑" pitchFamily="34" charset="-122"/>
              </a:rPr>
              <a:t>v</a:t>
            </a:r>
            <a:r>
              <a:rPr lang="en-US" altLang="zh-CN" baseline="-25000" dirty="0" err="1" smtClean="0">
                <a:latin typeface="微软雅黑" pitchFamily="34" charset="-122"/>
                <a:ea typeface="微软雅黑" pitchFamily="34" charset="-122"/>
              </a:rPr>
              <a:t>2</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的分量所有的排列顺序，一共有 </a:t>
            </a:r>
            <a:r>
              <a:rPr lang="en-US" altLang="zh-CN" b="1" dirty="0" smtClean="0">
                <a:latin typeface="微软雅黑" pitchFamily="34" charset="-122"/>
                <a:ea typeface="微软雅黑" pitchFamily="34" charset="-122"/>
              </a:rPr>
              <a:t>n</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种排列。还要对每种排列计算內积，总的时间复杂度为</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n</a:t>
            </a:r>
            <a:r>
              <a:rPr lang="zh-CN" altLang="en-US" b="1"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  n</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。对 </a:t>
            </a:r>
            <a:r>
              <a:rPr lang="en-US" altLang="zh-CN" dirty="0" smtClean="0">
                <a:latin typeface="微软雅黑" pitchFamily="34" charset="-122"/>
                <a:ea typeface="微软雅黑" pitchFamily="34" charset="-122"/>
              </a:rPr>
              <a:t>Small </a:t>
            </a:r>
            <a:r>
              <a:rPr lang="zh-CN" altLang="en-US" dirty="0" smtClean="0">
                <a:latin typeface="微软雅黑" pitchFamily="34" charset="-122"/>
                <a:ea typeface="微软雅黑" pitchFamily="34" charset="-122"/>
              </a:rPr>
              <a:t>的情况可以解决，但在 </a:t>
            </a:r>
            <a:r>
              <a:rPr lang="en-US" altLang="zh-CN" dirty="0" smtClean="0">
                <a:latin typeface="微软雅黑" pitchFamily="34" charset="-122"/>
                <a:ea typeface="微软雅黑" pitchFamily="34" charset="-122"/>
              </a:rPr>
              <a:t>Large </a:t>
            </a:r>
            <a:r>
              <a:rPr lang="zh-CN" altLang="en-US" dirty="0" smtClean="0">
                <a:latin typeface="微软雅黑" pitchFamily="34" charset="-122"/>
                <a:ea typeface="微软雅黑" pitchFamily="34" charset="-122"/>
              </a:rPr>
              <a:t>的情况就会</a:t>
            </a:r>
            <a:r>
              <a:rPr lang="zh-CN" altLang="en-US" b="1" dirty="0" smtClean="0">
                <a:solidFill>
                  <a:srgbClr val="FF0000"/>
                </a:solidFill>
                <a:latin typeface="微软雅黑" pitchFamily="34" charset="-122"/>
                <a:ea typeface="微软雅黑" pitchFamily="34" charset="-122"/>
              </a:rPr>
              <a:t>超时</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TextBox 4"/>
          <p:cNvSpPr txBox="1"/>
          <p:nvPr/>
        </p:nvSpPr>
        <p:spPr>
          <a:xfrm>
            <a:off x="626912" y="2997735"/>
            <a:ext cx="11072889"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证明：首先考虑 </a:t>
            </a:r>
            <a:r>
              <a:rPr lang="en-US" altLang="zh-CN" dirty="0" smtClean="0">
                <a:latin typeface="微软雅黑" pitchFamily="34" charset="-122"/>
                <a:ea typeface="微软雅黑" pitchFamily="34" charset="-122"/>
              </a:rPr>
              <a:t>n=2 </a:t>
            </a:r>
            <a:r>
              <a:rPr lang="zh-CN" altLang="en-US" dirty="0" smtClean="0">
                <a:latin typeface="微软雅黑" pitchFamily="34" charset="-122"/>
                <a:ea typeface="微软雅黑" pitchFamily="34" charset="-122"/>
              </a:rPr>
              <a:t>的情况，即对 </a:t>
            </a:r>
            <a:r>
              <a:rPr lang="en-US" altLang="zh-CN" dirty="0" err="1" smtClean="0">
                <a:latin typeface="微软雅黑" pitchFamily="34" charset="-122"/>
                <a:ea typeface="微软雅黑" pitchFamily="34" charset="-122"/>
              </a:rPr>
              <a:t>v</a:t>
            </a:r>
            <a:r>
              <a:rPr lang="en-US" altLang="zh-CN" baseline="-25000" dirty="0" err="1" smtClean="0">
                <a:latin typeface="微软雅黑" pitchFamily="34" charset="-122"/>
                <a:ea typeface="微软雅黑" pitchFamily="34" charset="-122"/>
              </a:rPr>
              <a:t>1</a:t>
            </a:r>
            <a:r>
              <a:rPr lang="en-US" altLang="zh-CN" dirty="0" smtClean="0">
                <a:latin typeface="微软雅黑" pitchFamily="34" charset="-122"/>
                <a:ea typeface="微软雅黑" pitchFamily="34" charset="-122"/>
              </a:rPr>
              <a:t> = </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v</a:t>
            </a:r>
            <a:r>
              <a:rPr lang="en-US" altLang="zh-CN" baseline="-25000" dirty="0" err="1"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 = </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），有</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 ≤ </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（按升序排好序），比较</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1</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 和 </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 的大小关系。</a:t>
            </a:r>
            <a:endParaRPr lang="en-US" altLang="zh-CN" dirty="0" smtClean="0">
              <a:latin typeface="微软雅黑" pitchFamily="34" charset="-122"/>
              <a:ea typeface="微软雅黑" pitchFamily="34" charset="-122"/>
            </a:endParaRPr>
          </a:p>
        </p:txBody>
      </p:sp>
      <p:sp>
        <p:nvSpPr>
          <p:cNvPr id="6" name="矩形 5"/>
          <p:cNvSpPr/>
          <p:nvPr/>
        </p:nvSpPr>
        <p:spPr>
          <a:xfrm>
            <a:off x="626911" y="2285992"/>
            <a:ext cx="11072890" cy="507831"/>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猜想：把 </a:t>
            </a:r>
            <a:r>
              <a:rPr lang="en-US" altLang="zh-CN" b="1" dirty="0" err="1" smtClean="0">
                <a:latin typeface="微软雅黑" pitchFamily="34" charset="-122"/>
                <a:ea typeface="微软雅黑" pitchFamily="34" charset="-122"/>
              </a:rPr>
              <a:t>v</a:t>
            </a:r>
            <a:r>
              <a:rPr lang="en-US" altLang="zh-CN" b="1" baseline="-25000" dirty="0" err="1" smtClean="0">
                <a:latin typeface="微软雅黑" pitchFamily="34" charset="-122"/>
                <a:ea typeface="微软雅黑" pitchFamily="34" charset="-122"/>
              </a:rPr>
              <a:t>1</a:t>
            </a:r>
            <a:r>
              <a:rPr lang="en-US" altLang="zh-CN" b="1" baseline="-25000"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按升序排序， </a:t>
            </a:r>
            <a:r>
              <a:rPr lang="en-US" altLang="zh-CN" b="1" dirty="0" err="1" smtClean="0">
                <a:latin typeface="微软雅黑" pitchFamily="34" charset="-122"/>
                <a:ea typeface="微软雅黑" pitchFamily="34" charset="-122"/>
              </a:rPr>
              <a:t>v</a:t>
            </a:r>
            <a:r>
              <a:rPr lang="en-US" altLang="zh-CN" b="1" baseline="-25000" dirty="0" err="1" smtClean="0">
                <a:latin typeface="微软雅黑" pitchFamily="34" charset="-122"/>
                <a:ea typeface="微软雅黑" pitchFamily="34" charset="-122"/>
              </a:rPr>
              <a:t>2</a:t>
            </a:r>
            <a:r>
              <a:rPr lang="en-US" altLang="zh-CN" b="1" baseline="-25000"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按降序排序，</a:t>
            </a:r>
            <a:r>
              <a:rPr lang="en-US" altLang="zh-CN" b="1" dirty="0" err="1" smtClean="0">
                <a:latin typeface="微软雅黑" pitchFamily="34" charset="-122"/>
                <a:ea typeface="微软雅黑" pitchFamily="34" charset="-122"/>
              </a:rPr>
              <a:t>v</a:t>
            </a:r>
            <a:r>
              <a:rPr lang="en-US" altLang="zh-CN" b="1" baseline="-25000" dirty="0" err="1" smtClean="0">
                <a:latin typeface="微软雅黑" pitchFamily="34" charset="-122"/>
                <a:ea typeface="微软雅黑" pitchFamily="34" charset="-122"/>
              </a:rPr>
              <a:t>1</a:t>
            </a:r>
            <a:r>
              <a:rPr lang="en-US" altLang="zh-CN" b="1" baseline="-25000"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和 </a:t>
            </a:r>
            <a:r>
              <a:rPr lang="en-US" altLang="zh-CN" b="1" dirty="0" err="1" smtClean="0">
                <a:latin typeface="微软雅黑" pitchFamily="34" charset="-122"/>
                <a:ea typeface="微软雅黑" pitchFamily="34" charset="-122"/>
              </a:rPr>
              <a:t>v</a:t>
            </a:r>
            <a:r>
              <a:rPr lang="en-US" altLang="zh-CN" b="1" baseline="-25000" dirty="0" err="1" smtClean="0">
                <a:latin typeface="微软雅黑" pitchFamily="34" charset="-122"/>
                <a:ea typeface="微软雅黑" pitchFamily="34" charset="-122"/>
              </a:rPr>
              <a:t>2</a:t>
            </a:r>
            <a:r>
              <a:rPr lang="en-US" altLang="zh-CN" b="1" baseline="-25000"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的內积会最小？</a:t>
            </a:r>
            <a:endParaRPr lang="zh-CN" altLang="en-US" b="1"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2139044" y="4143380"/>
            <a:ext cx="8048625" cy="323850"/>
          </a:xfrm>
          <a:prstGeom prst="rect">
            <a:avLst/>
          </a:prstGeom>
          <a:ln>
            <a:noFill/>
          </a:ln>
          <a:effectLst>
            <a:outerShdw blurRad="190500" algn="tl" rotWithShape="0">
              <a:srgbClr val="000000">
                <a:alpha val="70000"/>
              </a:srgbClr>
            </a:outerShdw>
          </a:effectLst>
        </p:spPr>
      </p:pic>
      <p:grpSp>
        <p:nvGrpSpPr>
          <p:cNvPr id="10" name="组合 9"/>
          <p:cNvGrpSpPr/>
          <p:nvPr/>
        </p:nvGrpSpPr>
        <p:grpSpPr>
          <a:xfrm>
            <a:off x="2198547" y="4702742"/>
            <a:ext cx="7929618" cy="369332"/>
            <a:chOff x="598449" y="4988494"/>
            <a:chExt cx="7929618" cy="369332"/>
          </a:xfrm>
        </p:grpSpPr>
        <p:pic>
          <p:nvPicPr>
            <p:cNvPr id="3075" name="Picture 3"/>
            <p:cNvPicPr>
              <a:picLocks noChangeAspect="1" noChangeArrowheads="1"/>
            </p:cNvPicPr>
            <p:nvPr/>
          </p:nvPicPr>
          <p:blipFill>
            <a:blip r:embed="rId3" cstate="print"/>
            <a:srcRect/>
            <a:stretch>
              <a:fillRect/>
            </a:stretch>
          </p:blipFill>
          <p:spPr bwMode="auto">
            <a:xfrm>
              <a:off x="3851292" y="5015150"/>
              <a:ext cx="4676775" cy="295275"/>
            </a:xfrm>
            <a:prstGeom prst="rect">
              <a:avLst/>
            </a:prstGeom>
            <a:ln>
              <a:noFill/>
            </a:ln>
            <a:effectLst>
              <a:outerShdw blurRad="190500" algn="tl" rotWithShape="0">
                <a:srgbClr val="000000">
                  <a:alpha val="70000"/>
                </a:srgbClr>
              </a:outerShdw>
            </a:effectLst>
          </p:spPr>
        </p:pic>
        <p:sp>
          <p:nvSpPr>
            <p:cNvPr id="9" name="TextBox 8"/>
            <p:cNvSpPr txBox="1"/>
            <p:nvPr/>
          </p:nvSpPr>
          <p:spPr>
            <a:xfrm>
              <a:off x="598449" y="4988494"/>
              <a:ext cx="27799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可推出</a:t>
              </a:r>
              <a:r>
                <a:rPr lang="en-US" altLang="zh-CN" dirty="0" smtClean="0">
                  <a:latin typeface="微软雅黑" pitchFamily="34" charset="-122"/>
                  <a:ea typeface="微软雅黑" pitchFamily="34" charset="-122"/>
                </a:rPr>
                <a:t>n=2 </a:t>
              </a:r>
              <a:r>
                <a:rPr lang="zh-CN" altLang="en-US" dirty="0" smtClean="0">
                  <a:latin typeface="微软雅黑" pitchFamily="34" charset="-122"/>
                  <a:ea typeface="微软雅黑" pitchFamily="34" charset="-122"/>
                </a:rPr>
                <a:t>的情况成立。</a:t>
              </a:r>
              <a:endParaRPr lang="zh-CN" altLang="en-US" dirty="0">
                <a:latin typeface="微软雅黑" pitchFamily="34" charset="-122"/>
                <a:ea typeface="微软雅黑" pitchFamily="34" charset="-122"/>
              </a:endParaRPr>
            </a:p>
          </p:txBody>
        </p:sp>
      </p:grpSp>
      <p:sp>
        <p:nvSpPr>
          <p:cNvPr id="12" name="TextBox 11"/>
          <p:cNvSpPr txBox="1"/>
          <p:nvPr/>
        </p:nvSpPr>
        <p:spPr>
          <a:xfrm>
            <a:off x="626912" y="5220314"/>
            <a:ext cx="11072889"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接下来考虑 </a:t>
            </a:r>
            <a:r>
              <a:rPr lang="en-US" altLang="zh-CN" dirty="0" smtClean="0">
                <a:latin typeface="微软雅黑" pitchFamily="34" charset="-122"/>
                <a:ea typeface="微软雅黑" pitchFamily="34" charset="-122"/>
              </a:rPr>
              <a:t>n&gt;2 </a:t>
            </a:r>
            <a:r>
              <a:rPr lang="zh-CN" altLang="en-US" dirty="0" smtClean="0">
                <a:latin typeface="微软雅黑" pitchFamily="34" charset="-122"/>
                <a:ea typeface="微软雅黑" pitchFamily="34" charset="-122"/>
              </a:rPr>
              <a:t>的情况，如果 </a:t>
            </a:r>
            <a:r>
              <a:rPr lang="en-US" altLang="zh-CN" dirty="0" err="1" smtClean="0">
                <a:latin typeface="微软雅黑" pitchFamily="34" charset="-122"/>
                <a:ea typeface="微软雅黑" pitchFamily="34" charset="-122"/>
              </a:rPr>
              <a:t>v</a:t>
            </a:r>
            <a:r>
              <a:rPr lang="en-US" altLang="zh-CN" baseline="-25000" dirty="0" err="1" smtClean="0">
                <a:latin typeface="微软雅黑" pitchFamily="34" charset="-122"/>
                <a:ea typeface="微软雅黑" pitchFamily="34" charset="-122"/>
              </a:rPr>
              <a:t>2</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不是按降序排序的，那么存在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&lt;j</a:t>
            </a:r>
            <a:r>
              <a:rPr lang="zh-CN" altLang="en-US" dirty="0" smtClean="0">
                <a:latin typeface="微软雅黑" pitchFamily="34" charset="-122"/>
                <a:ea typeface="微软雅黑" pitchFamily="34" charset="-122"/>
              </a:rPr>
              <a:t> 使得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&lt;</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j</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，根据对 </a:t>
            </a:r>
            <a:r>
              <a:rPr lang="en-US" altLang="zh-CN" dirty="0" smtClean="0">
                <a:latin typeface="微软雅黑" pitchFamily="34" charset="-122"/>
                <a:ea typeface="微软雅黑" pitchFamily="34" charset="-122"/>
              </a:rPr>
              <a:t>n=2 </a:t>
            </a:r>
            <a:r>
              <a:rPr lang="zh-CN" altLang="en-US" dirty="0" smtClean="0">
                <a:latin typeface="微软雅黑" pitchFamily="34" charset="-122"/>
                <a:ea typeface="微软雅黑" pitchFamily="34" charset="-122"/>
              </a:rPr>
              <a:t>的情况的分析可以知道，交换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j</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 后可以得到更小的內积。</a:t>
            </a:r>
            <a:r>
              <a:rPr lang="zh-CN" altLang="en-US" b="1" dirty="0" smtClean="0">
                <a:latin typeface="微软雅黑" pitchFamily="34" charset="-122"/>
                <a:ea typeface="微软雅黑" pitchFamily="34" charset="-122"/>
              </a:rPr>
              <a:t>因此猜想成立！</a:t>
            </a:r>
            <a:endParaRPr lang="en-US" altLang="zh-CN"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6"/>
                                        </p:tgtEl>
                                        <p:attrNameLst>
                                          <p:attrName>style.visibility</p:attrName>
                                        </p:attrNameLst>
                                      </p:cBhvr>
                                      <p:to>
                                        <p:strVal val="visible"/>
                                      </p:to>
                                    </p:set>
                                    <p:anim calcmode="discrete" valueType="clr">
                                      <p:cBhvr override="childStyle">
                                        <p:cTn id="13"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
                                        </p:tgtEl>
                                        <p:attrNameLst>
                                          <p:attrName>fillcolor</p:attrName>
                                        </p:attrNameLst>
                                      </p:cBhvr>
                                      <p:tavLst>
                                        <p:tav tm="0">
                                          <p:val>
                                            <p:clrVal>
                                              <a:schemeClr val="accent2"/>
                                            </p:clrVal>
                                          </p:val>
                                        </p:tav>
                                        <p:tav tm="50000">
                                          <p:val>
                                            <p:clrVal>
                                              <a:schemeClr val="hlink"/>
                                            </p:clrVal>
                                          </p:val>
                                        </p:tav>
                                      </p:tavLst>
                                    </p:anim>
                                    <p:set>
                                      <p:cBhvr>
                                        <p:cTn id="15" dur="80"/>
                                        <p:tgtEl>
                                          <p:spTgt spid="6"/>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wipe(down)">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2400" y="714356"/>
            <a:ext cx="40735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代码实现技巧</a:t>
            </a:r>
            <a:r>
              <a:rPr lang="en-US" altLang="zh-CN" sz="2000" b="1" dirty="0" smtClean="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集合的整数表示</a:t>
            </a:r>
            <a:endParaRPr lang="zh-CN" altLang="en-US" sz="2000" b="1" dirty="0">
              <a:solidFill>
                <a:srgbClr val="0000FF"/>
              </a:solidFill>
              <a:latin typeface="微软雅黑" pitchFamily="34" charset="-122"/>
              <a:ea typeface="微软雅黑" pitchFamily="34" charset="-122"/>
            </a:endParaRPr>
          </a:p>
        </p:txBody>
      </p:sp>
      <p:sp>
        <p:nvSpPr>
          <p:cNvPr id="8" name="矩形 7"/>
          <p:cNvSpPr/>
          <p:nvPr/>
        </p:nvSpPr>
        <p:spPr>
          <a:xfrm>
            <a:off x="851946" y="1492409"/>
            <a:ext cx="7641836"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想要将集合</a:t>
            </a:r>
            <a:r>
              <a:rPr lang="en-US" altLang="zh-CN" dirty="0" smtClean="0">
                <a:latin typeface="微软雅黑" pitchFamily="34" charset="-122"/>
                <a:ea typeface="微软雅黑" pitchFamily="34" charset="-122"/>
              </a:rPr>
              <a:t>{0,1,… ,n-1}</a:t>
            </a:r>
            <a:r>
              <a:rPr lang="zh-CN" altLang="en-US" dirty="0" smtClean="0">
                <a:latin typeface="微软雅黑" pitchFamily="34" charset="-122"/>
                <a:ea typeface="微软雅黑" pitchFamily="34" charset="-122"/>
              </a:rPr>
              <a:t>的所有子集枚举出来的话，可以像下面这样书写：</a:t>
            </a:r>
            <a:endParaRPr lang="zh-CN" altLang="en-US" dirty="0">
              <a:latin typeface="微软雅黑" pitchFamily="34" charset="-122"/>
              <a:ea typeface="微软雅黑" pitchFamily="34" charset="-122"/>
            </a:endParaRPr>
          </a:p>
        </p:txBody>
      </p:sp>
      <p:sp>
        <p:nvSpPr>
          <p:cNvPr id="7" name="矩形 6"/>
          <p:cNvSpPr/>
          <p:nvPr/>
        </p:nvSpPr>
        <p:spPr>
          <a:xfrm>
            <a:off x="2705870" y="2375924"/>
            <a:ext cx="6786610" cy="13388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en-US" altLang="zh-CN" dirty="0" smtClean="0">
                <a:latin typeface="微软雅黑" pitchFamily="34" charset="-122"/>
                <a:ea typeface="微软雅黑" pitchFamily="34" charset="-122"/>
              </a:rPr>
              <a:t>for (</a:t>
            </a: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S = 0; S &lt; 1 &lt;&lt; n; S++) {</a:t>
            </a:r>
          </a:p>
          <a:p>
            <a:pPr>
              <a:lnSpc>
                <a:spcPct val="150000"/>
              </a:lnSpc>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对子集的处理</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0" name="矩形 9"/>
          <p:cNvSpPr/>
          <p:nvPr/>
        </p:nvSpPr>
        <p:spPr>
          <a:xfrm>
            <a:off x="848275" y="4291620"/>
            <a:ext cx="10394436" cy="923330"/>
          </a:xfrm>
          <a:prstGeom prst="rect">
            <a:avLst/>
          </a:prstGeom>
        </p:spPr>
        <p:txBody>
          <a:bodyPr wrap="square">
            <a:spAutoFit/>
          </a:bodyPr>
          <a:lstStyle/>
          <a:p>
            <a:pPr>
              <a:lnSpc>
                <a:spcPct val="150000"/>
              </a:lnSpc>
            </a:pPr>
            <a:r>
              <a:rPr lang="zh-CN" altLang="en-US" dirty="0" smtClean="0">
                <a:latin typeface="微软雅黑" pitchFamily="34" charset="-122"/>
                <a:ea typeface="微软雅黑" pitchFamily="34" charset="-122"/>
              </a:rPr>
              <a:t>按照这个顺序进行循环枚举的话，</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便会从空集开始，然后按照</a:t>
            </a:r>
            <a:r>
              <a:rPr lang="en-US" altLang="zh-CN"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{0,1}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{0,1,… ,n-1}</a:t>
            </a:r>
            <a:r>
              <a:rPr lang="zh-CN" altLang="en-US" dirty="0" smtClean="0">
                <a:latin typeface="微软雅黑" pitchFamily="34" charset="-122"/>
                <a:ea typeface="微软雅黑" pitchFamily="34" charset="-122"/>
              </a:rPr>
              <a:t>的升序顺序枚举出来。</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2400" y="714356"/>
            <a:ext cx="40735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代码实现技巧</a:t>
            </a:r>
            <a:r>
              <a:rPr lang="en-US" altLang="zh-CN" sz="2000" b="1" dirty="0" smtClean="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集合的整数表示</a:t>
            </a:r>
            <a:endParaRPr lang="zh-CN" altLang="en-US" sz="2000" b="1" dirty="0">
              <a:solidFill>
                <a:srgbClr val="0000FF"/>
              </a:solidFill>
              <a:latin typeface="微软雅黑" pitchFamily="34" charset="-122"/>
              <a:ea typeface="微软雅黑" pitchFamily="34" charset="-122"/>
            </a:endParaRPr>
          </a:p>
        </p:txBody>
      </p:sp>
      <p:sp>
        <p:nvSpPr>
          <p:cNvPr id="8" name="矩形 7"/>
          <p:cNvSpPr/>
          <p:nvPr/>
        </p:nvSpPr>
        <p:spPr>
          <a:xfrm>
            <a:off x="851946" y="1492409"/>
            <a:ext cx="8573181"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枚举某个集合 </a:t>
            </a:r>
            <a:r>
              <a:rPr lang="en-US" altLang="zh-CN" dirty="0" smtClean="0">
                <a:latin typeface="微软雅黑" pitchFamily="34" charset="-122"/>
                <a:ea typeface="微软雅黑" pitchFamily="34" charset="-122"/>
              </a:rPr>
              <a:t>sup </a:t>
            </a:r>
            <a:r>
              <a:rPr lang="zh-CN" altLang="en-US" dirty="0" smtClean="0">
                <a:latin typeface="微软雅黑" pitchFamily="34" charset="-122"/>
                <a:ea typeface="微软雅黑" pitchFamily="34" charset="-122"/>
              </a:rPr>
              <a:t>的子集（</a:t>
            </a:r>
            <a:r>
              <a:rPr lang="en-US" altLang="zh-CN" dirty="0" smtClean="0">
                <a:latin typeface="微软雅黑" pitchFamily="34" charset="-122"/>
                <a:ea typeface="微软雅黑" pitchFamily="34" charset="-122"/>
              </a:rPr>
              <a:t>sup </a:t>
            </a:r>
            <a:r>
              <a:rPr lang="zh-CN" altLang="en-US" dirty="0" smtClean="0">
                <a:latin typeface="微软雅黑" pitchFamily="34" charset="-122"/>
                <a:ea typeface="微软雅黑" pitchFamily="34" charset="-122"/>
              </a:rPr>
              <a:t>是一个二进制码，其本身也是某个集合的子集）：</a:t>
            </a:r>
            <a:endParaRPr lang="zh-CN" altLang="en-US" dirty="0">
              <a:latin typeface="微软雅黑" pitchFamily="34" charset="-122"/>
              <a:ea typeface="微软雅黑" pitchFamily="34" charset="-122"/>
            </a:endParaRPr>
          </a:p>
        </p:txBody>
      </p:sp>
      <p:sp>
        <p:nvSpPr>
          <p:cNvPr id="7" name="矩形 6"/>
          <p:cNvSpPr/>
          <p:nvPr/>
        </p:nvSpPr>
        <p:spPr>
          <a:xfrm>
            <a:off x="2705870" y="2375924"/>
            <a:ext cx="6786610"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将 </a:t>
            </a:r>
            <a:r>
              <a:rPr lang="en-US" altLang="zh-CN" dirty="0" smtClean="0">
                <a:latin typeface="微软雅黑" pitchFamily="34" charset="-122"/>
                <a:ea typeface="微软雅黑" pitchFamily="34" charset="-122"/>
              </a:rPr>
              <a:t>sup </a:t>
            </a:r>
            <a:r>
              <a:rPr lang="zh-CN" altLang="en-US" dirty="0" smtClean="0">
                <a:latin typeface="微软雅黑" pitchFamily="34" charset="-122"/>
                <a:ea typeface="微软雅黑" pitchFamily="34" charset="-122"/>
              </a:rPr>
              <a:t>所有的子集按降序枚举出来</a:t>
            </a:r>
            <a:endParaRPr lang="en-US" altLang="zh-CN" dirty="0" smtClean="0">
              <a:latin typeface="微软雅黑" pitchFamily="34" charset="-122"/>
              <a:ea typeface="微软雅黑" pitchFamily="34" charset="-122"/>
            </a:endParaRPr>
          </a:p>
          <a:p>
            <a:pPr>
              <a:lnSpc>
                <a:spcPct val="150000"/>
              </a:lnSpc>
            </a:pP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sub = sup;</a:t>
            </a:r>
          </a:p>
          <a:p>
            <a:pPr>
              <a:lnSpc>
                <a:spcPct val="150000"/>
              </a:lnSpc>
            </a:pPr>
            <a:r>
              <a:rPr lang="en-US" altLang="zh-CN" dirty="0" smtClean="0">
                <a:latin typeface="微软雅黑" pitchFamily="34" charset="-122"/>
                <a:ea typeface="微软雅黑" pitchFamily="34" charset="-122"/>
              </a:rPr>
              <a:t>do {</a:t>
            </a:r>
          </a:p>
          <a:p>
            <a:pPr>
              <a:lnSpc>
                <a:spcPct val="150000"/>
              </a:lnSpc>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对子集的处理</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rPr>
              <a:t>     sub = (sub - 1) &amp; sup;     </a:t>
            </a:r>
          </a:p>
          <a:p>
            <a:pPr>
              <a:lnSpc>
                <a:spcPct val="150000"/>
              </a:lnSpc>
            </a:pPr>
            <a:r>
              <a:rPr lang="en-US" altLang="zh-CN" dirty="0" smtClean="0">
                <a:latin typeface="微软雅黑" pitchFamily="34" charset="-122"/>
                <a:ea typeface="微软雅黑" pitchFamily="34" charset="-122"/>
              </a:rPr>
              <a:t>} while(sub != sup);   //</a:t>
            </a:r>
            <a:r>
              <a:rPr lang="zh-CN" altLang="en-US" dirty="0" smtClean="0">
                <a:latin typeface="微软雅黑" pitchFamily="34" charset="-122"/>
                <a:ea typeface="微软雅黑" pitchFamily="34" charset="-122"/>
              </a:rPr>
              <a:t>处理完 </a:t>
            </a:r>
            <a:r>
              <a:rPr lang="en-US" altLang="zh-CN" dirty="0" smtClean="0">
                <a:latin typeface="微软雅黑" pitchFamily="34" charset="-122"/>
                <a:ea typeface="微软雅黑" pitchFamily="34" charset="-122"/>
              </a:rPr>
              <a:t>0 </a:t>
            </a:r>
            <a:r>
              <a:rPr lang="zh-CN" altLang="en-US" dirty="0" smtClean="0">
                <a:latin typeface="微软雅黑" pitchFamily="34" charset="-122"/>
                <a:ea typeface="微软雅黑" pitchFamily="34" charset="-122"/>
              </a:rPr>
              <a:t>之后，会有 </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1&amp;sup</a:t>
            </a:r>
            <a:r>
              <a:rPr lang="en-US" altLang="zh-CN" dirty="0" smtClean="0">
                <a:latin typeface="微软雅黑" pitchFamily="34" charset="-122"/>
                <a:ea typeface="微软雅黑" pitchFamily="34" charset="-122"/>
              </a:rPr>
              <a:t> = sup</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2400" y="714356"/>
            <a:ext cx="40735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代码实现技巧</a:t>
            </a:r>
            <a:r>
              <a:rPr lang="en-US" altLang="zh-CN" sz="2000" b="1" dirty="0" smtClean="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集合的整数表示</a:t>
            </a:r>
            <a:endParaRPr lang="zh-CN" altLang="en-US" sz="2000" b="1" dirty="0">
              <a:solidFill>
                <a:srgbClr val="0000FF"/>
              </a:solidFill>
              <a:latin typeface="微软雅黑" pitchFamily="34" charset="-122"/>
              <a:ea typeface="微软雅黑" pitchFamily="34" charset="-122"/>
            </a:endParaRPr>
          </a:p>
        </p:txBody>
      </p:sp>
      <p:sp>
        <p:nvSpPr>
          <p:cNvPr id="8" name="矩形 7"/>
          <p:cNvSpPr/>
          <p:nvPr/>
        </p:nvSpPr>
        <p:spPr>
          <a:xfrm>
            <a:off x="851946" y="1492409"/>
            <a:ext cx="8135560"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枚举集合</a:t>
            </a:r>
            <a:r>
              <a:rPr lang="en-US" altLang="zh-CN" dirty="0" smtClean="0">
                <a:latin typeface="微软雅黑" pitchFamily="34" charset="-122"/>
                <a:ea typeface="微软雅黑" pitchFamily="34" charset="-122"/>
              </a:rPr>
              <a:t>{0,1,… ,n-1}</a:t>
            </a:r>
            <a:r>
              <a:rPr lang="zh-CN" altLang="en-US" dirty="0" smtClean="0">
                <a:latin typeface="微软雅黑" pitchFamily="34" charset="-122"/>
                <a:ea typeface="微软雅黑" pitchFamily="34" charset="-122"/>
              </a:rPr>
              <a:t>所包含的所有大小为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的子集的方法（按字典序升序）：</a:t>
            </a:r>
            <a:endParaRPr lang="zh-CN" altLang="en-US" dirty="0">
              <a:latin typeface="微软雅黑" pitchFamily="34" charset="-122"/>
              <a:ea typeface="微软雅黑" pitchFamily="34" charset="-122"/>
            </a:endParaRPr>
          </a:p>
        </p:txBody>
      </p:sp>
      <p:sp>
        <p:nvSpPr>
          <p:cNvPr id="7" name="矩形 6"/>
          <p:cNvSpPr/>
          <p:nvPr/>
        </p:nvSpPr>
        <p:spPr>
          <a:xfrm>
            <a:off x="2705870" y="2375924"/>
            <a:ext cx="6786610"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comb = (1 &lt;&lt; k) - 1;</a:t>
            </a:r>
          </a:p>
          <a:p>
            <a:pPr>
              <a:lnSpc>
                <a:spcPct val="150000"/>
              </a:lnSpc>
            </a:pPr>
            <a:r>
              <a:rPr lang="en-US" altLang="zh-CN" dirty="0" smtClean="0">
                <a:latin typeface="微软雅黑" pitchFamily="34" charset="-122"/>
                <a:ea typeface="微软雅黑" pitchFamily="34" charset="-122"/>
              </a:rPr>
              <a:t>while (comb &lt; 1 &lt;&lt; n) {</a:t>
            </a:r>
          </a:p>
          <a:p>
            <a:pPr>
              <a:lnSpc>
                <a:spcPct val="150000"/>
              </a:lnSpc>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这里进行针对组合的处理</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x = comb &amp; -comb,  y = comb + x;</a:t>
            </a:r>
          </a:p>
          <a:p>
            <a:pPr>
              <a:lnSpc>
                <a:spcPct val="150000"/>
              </a:lnSpc>
            </a:pPr>
            <a:r>
              <a:rPr lang="en-US" altLang="zh-CN" dirty="0" smtClean="0">
                <a:latin typeface="微软雅黑" pitchFamily="34" charset="-122"/>
                <a:ea typeface="微软雅黑" pitchFamily="34" charset="-122"/>
              </a:rPr>
              <a:t>     comb = ((comb &amp; ~y) / x &gt;&gt; 1) | y;     </a:t>
            </a:r>
          </a:p>
          <a:p>
            <a:pPr>
              <a:lnSpc>
                <a:spcPct val="150000"/>
              </a:lnSpc>
            </a:pP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2697" y="1398239"/>
            <a:ext cx="7747941" cy="3816711"/>
            <a:chOff x="2232025" y="925221"/>
            <a:chExt cx="7747941" cy="3816711"/>
          </a:xfrm>
        </p:grpSpPr>
        <p:pic>
          <p:nvPicPr>
            <p:cNvPr id="46084" name="Picture 4"/>
            <p:cNvPicPr>
              <a:picLocks noChangeAspect="1" noChangeArrowheads="1"/>
            </p:cNvPicPr>
            <p:nvPr/>
          </p:nvPicPr>
          <p:blipFill>
            <a:blip r:embed="rId2" cstate="print"/>
            <a:srcRect/>
            <a:stretch>
              <a:fillRect/>
            </a:stretch>
          </p:blipFill>
          <p:spPr bwMode="auto">
            <a:xfrm>
              <a:off x="2232025" y="925221"/>
              <a:ext cx="7734300" cy="2771775"/>
            </a:xfrm>
            <a:prstGeom prst="rect">
              <a:avLst/>
            </a:prstGeom>
            <a:noFill/>
            <a:ln w="9525">
              <a:noFill/>
              <a:miter lim="800000"/>
              <a:headEnd/>
              <a:tailEnd/>
            </a:ln>
            <a:effectLst/>
          </p:spPr>
        </p:pic>
        <p:pic>
          <p:nvPicPr>
            <p:cNvPr id="46083" name="Picture 3"/>
            <p:cNvPicPr>
              <a:picLocks noChangeAspect="1" noChangeArrowheads="1"/>
            </p:cNvPicPr>
            <p:nvPr/>
          </p:nvPicPr>
          <p:blipFill>
            <a:blip r:embed="rId3" cstate="print"/>
            <a:srcRect t="4660"/>
            <a:stretch>
              <a:fillRect/>
            </a:stretch>
          </p:blipFill>
          <p:spPr bwMode="auto">
            <a:xfrm>
              <a:off x="2236141" y="3670362"/>
              <a:ext cx="7743825" cy="1071570"/>
            </a:xfrm>
            <a:prstGeom prst="rect">
              <a:avLst/>
            </a:prstGeom>
            <a:noFill/>
            <a:ln w="9525">
              <a:noFill/>
              <a:miter lim="800000"/>
              <a:headEnd/>
              <a:tailEnd/>
            </a:ln>
            <a:effectLst/>
          </p:spPr>
        </p:pic>
      </p:grpSp>
      <p:pic>
        <p:nvPicPr>
          <p:cNvPr id="46085" name="Picture 5"/>
          <p:cNvPicPr>
            <a:picLocks noChangeAspect="1" noChangeArrowheads="1"/>
          </p:cNvPicPr>
          <p:nvPr/>
        </p:nvPicPr>
        <p:blipFill>
          <a:blip r:embed="rId4" cstate="print"/>
          <a:srcRect/>
          <a:stretch>
            <a:fillRect/>
          </a:stretch>
        </p:blipFill>
        <p:spPr bwMode="auto">
          <a:xfrm>
            <a:off x="8099439" y="1714503"/>
            <a:ext cx="3672881" cy="3214695"/>
          </a:xfrm>
          <a:prstGeom prst="rect">
            <a:avLst/>
          </a:prstGeom>
          <a:noFill/>
          <a:ln w="9525">
            <a:noFill/>
            <a:miter lim="800000"/>
            <a:headEnd/>
            <a:tailEnd/>
          </a:ln>
          <a:effectLst/>
        </p:spPr>
      </p:pic>
      <p:sp>
        <p:nvSpPr>
          <p:cNvPr id="6" name="TextBox 5">
            <a:hlinkClick r:id="rId5"/>
          </p:cNvPr>
          <p:cNvSpPr txBox="1"/>
          <p:nvPr/>
        </p:nvSpPr>
        <p:spPr>
          <a:xfrm>
            <a:off x="4098911" y="714356"/>
            <a:ext cx="3854838" cy="369332"/>
          </a:xfrm>
          <a:prstGeom prst="rect">
            <a:avLst/>
          </a:prstGeom>
          <a:noFill/>
        </p:spPr>
        <p:txBody>
          <a:bodyPr wrap="none" rtlCol="0">
            <a:spAutoFit/>
          </a:bodyPr>
          <a:lstStyle/>
          <a:p>
            <a:r>
              <a:rPr lang="en-US" altLang="zh-CN" b="1" dirty="0" smtClean="0">
                <a:solidFill>
                  <a:srgbClr val="0000FF"/>
                </a:solidFill>
              </a:rPr>
              <a:t>https://vjudge.net/problem/POJ-2686</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349533"/>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若把城市看作顶点，道路看作边来建图，由于有车票相关的限制，无法直接用</a:t>
            </a:r>
            <a:r>
              <a:rPr lang="en-US" altLang="zh-CN" dirty="0" err="1" smtClean="0">
                <a:latin typeface="微软雅黑" pitchFamily="34" charset="-122"/>
                <a:ea typeface="微软雅黑" pitchFamily="34" charset="-122"/>
              </a:rPr>
              <a:t>Dijkstra</a:t>
            </a:r>
            <a:r>
              <a:rPr lang="zh-CN" altLang="en-US" dirty="0" smtClean="0">
                <a:latin typeface="微软雅黑" pitchFamily="34" charset="-122"/>
                <a:ea typeface="微软雅黑" pitchFamily="34" charset="-122"/>
              </a:rPr>
              <a:t>算法求解。</a:t>
            </a:r>
            <a:endParaRPr lang="zh-CN" altLang="en-US" dirty="0">
              <a:latin typeface="微软雅黑" pitchFamily="34" charset="-122"/>
              <a:ea typeface="微软雅黑" pitchFamily="34" charset="-122"/>
            </a:endParaRPr>
          </a:p>
        </p:txBody>
      </p:sp>
      <p:sp>
        <p:nvSpPr>
          <p:cNvPr id="6" name="TextBox 5"/>
          <p:cNvSpPr txBox="1"/>
          <p:nvPr/>
        </p:nvSpPr>
        <p:spPr>
          <a:xfrm>
            <a:off x="527011" y="2206789"/>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这种情况，一般考虑动态规划，即把状态作为顶点，把状态的转移看成边来建图，则可避免该限制。</a:t>
            </a:r>
            <a:endParaRPr lang="zh-CN" altLang="en-US" dirty="0">
              <a:latin typeface="微软雅黑" pitchFamily="34" charset="-122"/>
              <a:ea typeface="微软雅黑" pitchFamily="34" charset="-122"/>
            </a:endParaRPr>
          </a:p>
        </p:txBody>
      </p:sp>
      <p:sp>
        <p:nvSpPr>
          <p:cNvPr id="7" name="TextBox 6"/>
          <p:cNvSpPr txBox="1"/>
          <p:nvPr/>
        </p:nvSpPr>
        <p:spPr>
          <a:xfrm>
            <a:off x="488703" y="3000372"/>
            <a:ext cx="595547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定义状态：</a:t>
            </a:r>
            <a:r>
              <a:rPr lang="zh-CN" altLang="en-US" dirty="0" smtClean="0">
                <a:latin typeface="微软雅黑" pitchFamily="34" charset="-122"/>
                <a:ea typeface="微软雅黑" pitchFamily="34" charset="-122"/>
              </a:rPr>
              <a:t>现在在城市 </a:t>
            </a:r>
            <a:r>
              <a:rPr lang="en-US" altLang="zh-CN" dirty="0" smtClean="0">
                <a:latin typeface="微软雅黑" pitchFamily="34" charset="-122"/>
                <a:ea typeface="微软雅黑" pitchFamily="34" charset="-122"/>
              </a:rPr>
              <a:t>v</a:t>
            </a:r>
            <a:r>
              <a:rPr lang="zh-CN" altLang="en-US" dirty="0" smtClean="0">
                <a:latin typeface="微软雅黑" pitchFamily="34" charset="-122"/>
                <a:ea typeface="微软雅黑" pitchFamily="34" charset="-122"/>
              </a:rPr>
              <a:t>，此时还剩下的车票的集合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8" name="TextBox 7"/>
          <p:cNvSpPr txBox="1"/>
          <p:nvPr/>
        </p:nvSpPr>
        <p:spPr>
          <a:xfrm>
            <a:off x="482208" y="3554725"/>
            <a:ext cx="11189132" cy="874407"/>
          </a:xfrm>
          <a:prstGeom prst="rect">
            <a:avLst/>
          </a:prstGeom>
          <a:noFill/>
        </p:spPr>
        <p:txBody>
          <a:bodyPr wrap="square" rtlCol="0">
            <a:spAutoFit/>
          </a:bodyPr>
          <a:lstStyle/>
          <a:p>
            <a:pPr>
              <a:lnSpc>
                <a:spcPct val="150000"/>
              </a:lnSpc>
            </a:pPr>
            <a:r>
              <a:rPr lang="zh-CN" altLang="en-US" b="1" dirty="0" smtClean="0">
                <a:latin typeface="微软雅黑" pitchFamily="34" charset="-122"/>
                <a:ea typeface="微软雅黑" pitchFamily="34" charset="-122"/>
              </a:rPr>
              <a:t>状态转移：</a:t>
            </a:r>
            <a:r>
              <a:rPr lang="zh-CN" altLang="en-US" dirty="0" smtClean="0">
                <a:latin typeface="微软雅黑" pitchFamily="34" charset="-122"/>
                <a:ea typeface="微软雅黑" pitchFamily="34" charset="-122"/>
              </a:rPr>
              <a:t>从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这个状态出发，使用一张车票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 S </a:t>
            </a:r>
            <a:r>
              <a:rPr lang="zh-CN" altLang="en-US" dirty="0" smtClean="0">
                <a:latin typeface="微软雅黑" pitchFamily="34" charset="-122"/>
                <a:ea typeface="微软雅黑" pitchFamily="34" charset="-122"/>
              </a:rPr>
              <a:t>移动到相邻的城市 </a:t>
            </a:r>
            <a:r>
              <a:rPr lang="en-US" altLang="zh-CN" dirty="0" smtClean="0">
                <a:latin typeface="微软雅黑" pitchFamily="34" charset="-122"/>
                <a:ea typeface="微软雅黑" pitchFamily="34" charset="-122"/>
              </a:rPr>
              <a:t>u</a:t>
            </a:r>
            <a:r>
              <a:rPr lang="zh-CN" altLang="en-US" dirty="0" smtClean="0">
                <a:latin typeface="微软雅黑" pitchFamily="34" charset="-122"/>
                <a:ea typeface="微软雅黑" pitchFamily="34" charset="-122"/>
              </a:rPr>
              <a:t>，就相当于转移到了“在城市 </a:t>
            </a:r>
            <a:r>
              <a:rPr lang="en-US" altLang="zh-CN" dirty="0" smtClean="0">
                <a:latin typeface="微软雅黑" pitchFamily="34" charset="-122"/>
                <a:ea typeface="微软雅黑" pitchFamily="34" charset="-122"/>
              </a:rPr>
              <a:t>u </a:t>
            </a:r>
            <a:r>
              <a:rPr lang="zh-CN" altLang="en-US" dirty="0" smtClean="0">
                <a:latin typeface="微软雅黑" pitchFamily="34" charset="-122"/>
                <a:ea typeface="微软雅黑" pitchFamily="34" charset="-122"/>
              </a:rPr>
              <a:t>，此时还剩下的车票集合为 </a:t>
            </a:r>
            <a:r>
              <a:rPr lang="en-US" altLang="zh-CN" dirty="0" smtClean="0">
                <a:latin typeface="微软雅黑" pitchFamily="34" charset="-122"/>
                <a:ea typeface="微软雅黑" pitchFamily="34" charset="-122"/>
              </a:rPr>
              <a:t>S\{</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”这个状态。</a:t>
            </a:r>
            <a:endParaRPr lang="zh-CN" altLang="en-US" dirty="0">
              <a:latin typeface="微软雅黑" pitchFamily="34" charset="-122"/>
              <a:ea typeface="微软雅黑" pitchFamily="34" charset="-122"/>
            </a:endParaRPr>
          </a:p>
        </p:txBody>
      </p:sp>
      <p:sp>
        <p:nvSpPr>
          <p:cNvPr id="10" name="TextBox 9"/>
          <p:cNvSpPr txBox="1"/>
          <p:nvPr/>
        </p:nvSpPr>
        <p:spPr>
          <a:xfrm>
            <a:off x="527011" y="4769171"/>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把这个状态转移看成一条边，那么边上的花费是（</a:t>
            </a:r>
            <a:r>
              <a:rPr lang="en-US" altLang="zh-CN" dirty="0" smtClean="0">
                <a:latin typeface="微软雅黑" pitchFamily="34" charset="-122"/>
                <a:ea typeface="微软雅黑" pitchFamily="34" charset="-122"/>
              </a:rPr>
              <a:t>v-u</a:t>
            </a:r>
            <a:r>
              <a:rPr lang="zh-CN" altLang="en-US" dirty="0" smtClean="0">
                <a:latin typeface="微软雅黑" pitchFamily="34" charset="-122"/>
                <a:ea typeface="微软雅黑" pitchFamily="34" charset="-122"/>
              </a:rPr>
              <a:t>间道路的长度）</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t</a:t>
            </a:r>
            <a:r>
              <a:rPr lang="en-US" altLang="zh-CN" baseline="-25000"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，这样构成的图就可用</a:t>
            </a:r>
            <a:r>
              <a:rPr lang="en-US" altLang="zh-CN" dirty="0" err="1" smtClean="0">
                <a:latin typeface="微软雅黑" pitchFamily="34" charset="-122"/>
                <a:ea typeface="微软雅黑" pitchFamily="34" charset="-122"/>
              </a:rPr>
              <a:t>Dijkstra</a:t>
            </a:r>
            <a:r>
              <a:rPr lang="zh-CN" altLang="en-US" dirty="0" smtClean="0">
                <a:latin typeface="微软雅黑" pitchFamily="34" charset="-122"/>
                <a:ea typeface="微软雅黑" pitchFamily="34" charset="-122"/>
              </a:rPr>
              <a:t>算法求解。</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7"/>
                                        </p:tgtEl>
                                        <p:attrNameLst>
                                          <p:attrName>style.visibility</p:attrName>
                                        </p:attrNameLst>
                                      </p:cBhvr>
                                      <p:to>
                                        <p:strVal val="visible"/>
                                      </p:to>
                                    </p:set>
                                    <p:anim calcmode="discrete" valueType="clr">
                                      <p:cBhvr override="childStyle">
                                        <p:cTn id="19"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7"/>
                                        </p:tgtEl>
                                        <p:attrNameLst>
                                          <p:attrName>fillcolor</p:attrName>
                                        </p:attrNameLst>
                                      </p:cBhvr>
                                      <p:tavLst>
                                        <p:tav tm="0">
                                          <p:val>
                                            <p:clrVal>
                                              <a:schemeClr val="accent2"/>
                                            </p:clrVal>
                                          </p:val>
                                        </p:tav>
                                        <p:tav tm="50000">
                                          <p:val>
                                            <p:clrVal>
                                              <a:schemeClr val="hlink"/>
                                            </p:clrVal>
                                          </p:val>
                                        </p:tav>
                                      </p:tavLst>
                                    </p:anim>
                                    <p:set>
                                      <p:cBhvr>
                                        <p:cTn id="21" dur="80"/>
                                        <p:tgtEl>
                                          <p:spTgt spid="7"/>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8"/>
                                        </p:tgtEl>
                                        <p:attrNameLst>
                                          <p:attrName>style.visibility</p:attrName>
                                        </p:attrNameLst>
                                      </p:cBhvr>
                                      <p:to>
                                        <p:strVal val="visible"/>
                                      </p:to>
                                    </p:set>
                                    <p:anim calcmode="discrete" valueType="clr">
                                      <p:cBhvr override="childStyle">
                                        <p:cTn id="26"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8"/>
                                        </p:tgtEl>
                                        <p:attrNameLst>
                                          <p:attrName>fillcolor</p:attrName>
                                        </p:attrNameLst>
                                      </p:cBhvr>
                                      <p:tavLst>
                                        <p:tav tm="0">
                                          <p:val>
                                            <p:clrVal>
                                              <a:schemeClr val="accent2"/>
                                            </p:clrVal>
                                          </p:val>
                                        </p:tav>
                                        <p:tav tm="50000">
                                          <p:val>
                                            <p:clrVal>
                                              <a:schemeClr val="hlink"/>
                                            </p:clrVal>
                                          </p:val>
                                        </p:tav>
                                      </p:tavLst>
                                    </p:anim>
                                    <p:set>
                                      <p:cBhvr>
                                        <p:cTn id="28" dur="80"/>
                                        <p:tgtEl>
                                          <p:spTgt spid="8"/>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10" name="TextBox 9"/>
          <p:cNvSpPr txBox="1"/>
          <p:nvPr/>
        </p:nvSpPr>
        <p:spPr>
          <a:xfrm>
            <a:off x="527011" y="1362662"/>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集合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可以使用状态压缩的方法表示，由于剩余的车票的集合 </a:t>
            </a:r>
            <a:r>
              <a:rPr lang="en-US" altLang="zh-CN" dirty="0" smtClean="0">
                <a:latin typeface="微软雅黑" pitchFamily="34" charset="-122"/>
                <a:ea typeface="微软雅黑" pitchFamily="34" charset="-122"/>
              </a:rPr>
              <a:t>S </a:t>
            </a:r>
            <a:r>
              <a:rPr lang="zh-CN" altLang="en-US" dirty="0" smtClean="0">
                <a:latin typeface="微软雅黑" pitchFamily="34" charset="-122"/>
                <a:ea typeface="微软雅黑" pitchFamily="34" charset="-122"/>
              </a:rPr>
              <a:t>随着移动元素个数不断变小，因此这个图实际上是个 </a:t>
            </a:r>
            <a:r>
              <a:rPr lang="en-US" altLang="zh-CN" dirty="0" smtClean="0">
                <a:latin typeface="微软雅黑" pitchFamily="34" charset="-122"/>
                <a:ea typeface="微软雅黑" pitchFamily="34" charset="-122"/>
              </a:rPr>
              <a:t>DAG</a:t>
            </a:r>
            <a:r>
              <a:rPr lang="zh-CN" altLang="en-US" dirty="0" smtClean="0">
                <a:latin typeface="微软雅黑" pitchFamily="34" charset="-122"/>
                <a:ea typeface="微软雅黑" pitchFamily="34" charset="-122"/>
              </a:rPr>
              <a:t>。计算</a:t>
            </a:r>
            <a:r>
              <a:rPr lang="en-US" altLang="zh-CN" dirty="0" smtClean="0">
                <a:latin typeface="微软雅黑" pitchFamily="34" charset="-122"/>
                <a:ea typeface="微软雅黑" pitchFamily="34" charset="-122"/>
              </a:rPr>
              <a:t>DAG</a:t>
            </a:r>
            <a:r>
              <a:rPr lang="zh-CN" altLang="en-US" dirty="0" smtClean="0">
                <a:latin typeface="微软雅黑" pitchFamily="34" charset="-122"/>
                <a:ea typeface="微软雅黑" pitchFamily="34" charset="-122"/>
              </a:rPr>
              <a:t>可以不用</a:t>
            </a:r>
            <a:r>
              <a:rPr lang="en-US" altLang="zh-CN" dirty="0" err="1" smtClean="0">
                <a:latin typeface="微软雅黑" pitchFamily="34" charset="-122"/>
                <a:ea typeface="微软雅黑" pitchFamily="34" charset="-122"/>
              </a:rPr>
              <a:t>Dijkstra</a:t>
            </a:r>
            <a:r>
              <a:rPr lang="zh-CN" altLang="en-US" dirty="0" smtClean="0">
                <a:latin typeface="微软雅黑" pitchFamily="34" charset="-122"/>
                <a:ea typeface="微软雅黑" pitchFamily="34" charset="-122"/>
              </a:rPr>
              <a:t>算法，可以简单的用 </a:t>
            </a:r>
            <a:r>
              <a:rPr lang="en-US" altLang="zh-CN" dirty="0" smtClean="0">
                <a:latin typeface="微软雅黑" pitchFamily="34" charset="-122"/>
                <a:ea typeface="微软雅黑" pitchFamily="34" charset="-122"/>
              </a:rPr>
              <a:t>DP </a:t>
            </a:r>
            <a:r>
              <a:rPr lang="zh-CN" altLang="en-US" dirty="0" smtClean="0">
                <a:latin typeface="微软雅黑" pitchFamily="34" charset="-122"/>
                <a:ea typeface="微软雅黑" pitchFamily="34" charset="-122"/>
              </a:rPr>
              <a:t>求解。</a:t>
            </a:r>
            <a:endParaRPr lang="zh-CN" altLang="en-US" dirty="0">
              <a:latin typeface="微软雅黑" pitchFamily="34" charset="-122"/>
              <a:ea typeface="微软雅黑" pitchFamily="34" charset="-122"/>
            </a:endParaRPr>
          </a:p>
        </p:txBody>
      </p:sp>
      <p:pic>
        <p:nvPicPr>
          <p:cNvPr id="47106" name="Picture 2"/>
          <p:cNvPicPr>
            <a:picLocks noChangeAspect="1" noChangeArrowheads="1"/>
          </p:cNvPicPr>
          <p:nvPr/>
        </p:nvPicPr>
        <p:blipFill>
          <a:blip r:embed="rId2" cstate="print"/>
          <a:srcRect/>
          <a:stretch>
            <a:fillRect/>
          </a:stretch>
        </p:blipFill>
        <p:spPr bwMode="auto">
          <a:xfrm>
            <a:off x="3455988" y="2643182"/>
            <a:ext cx="5286375" cy="3343275"/>
          </a:xfrm>
          <a:prstGeom prst="rect">
            <a:avLst/>
          </a:prstGeom>
          <a:noFill/>
          <a:ln w="9525">
            <a:noFill/>
            <a:miter lim="800000"/>
            <a:headEnd/>
            <a:tailEnd/>
          </a:ln>
          <a:effectLst/>
        </p:spPr>
      </p:pic>
      <p:sp>
        <p:nvSpPr>
          <p:cNvPr id="12" name="矩形 11">
            <a:hlinkClick r:id="rId3" action="ppaction://hlinkfile"/>
          </p:cNvPr>
          <p:cNvSpPr/>
          <p:nvPr/>
        </p:nvSpPr>
        <p:spPr>
          <a:xfrm>
            <a:off x="8813819" y="5631436"/>
            <a:ext cx="2958246" cy="369332"/>
          </a:xfrm>
          <a:prstGeom prst="rect">
            <a:avLst/>
          </a:prstGeom>
        </p:spPr>
        <p:txBody>
          <a:bodyPr wrap="none">
            <a:spAutoFit/>
          </a:bodyPr>
          <a:lstStyle/>
          <a:p>
            <a:r>
              <a:rPr lang="en-US" altLang="zh-CN" b="1" i="1" dirty="0" smtClean="0">
                <a:solidFill>
                  <a:srgbClr val="0000FF"/>
                </a:solidFill>
              </a:rPr>
              <a:t>Travelling by </a:t>
            </a:r>
            <a:r>
              <a:rPr lang="en-US" altLang="zh-CN" b="1" i="1" dirty="0" err="1" smtClean="0">
                <a:solidFill>
                  <a:srgbClr val="0000FF"/>
                </a:solidFill>
              </a:rPr>
              <a:t>Stagecoach.cpp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7106"/>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l="730" r="729"/>
          <a:stretch>
            <a:fillRect/>
          </a:stretch>
        </p:blipFill>
        <p:spPr bwMode="auto">
          <a:xfrm>
            <a:off x="2241523" y="976312"/>
            <a:ext cx="7715304" cy="2381250"/>
          </a:xfrm>
          <a:prstGeom prst="rect">
            <a:avLst/>
          </a:prstGeom>
          <a:noFill/>
          <a:ln w="9525">
            <a:noFill/>
            <a:miter lim="800000"/>
            <a:headEnd/>
            <a:tailEnd/>
          </a:ln>
          <a:effectLst/>
        </p:spPr>
      </p:pic>
      <p:pic>
        <p:nvPicPr>
          <p:cNvPr id="59395" name="Picture 3"/>
          <p:cNvPicPr>
            <a:picLocks noChangeAspect="1" noChangeArrowheads="1"/>
          </p:cNvPicPr>
          <p:nvPr/>
        </p:nvPicPr>
        <p:blipFill>
          <a:blip r:embed="rId3" cstate="print"/>
          <a:srcRect/>
          <a:stretch>
            <a:fillRect/>
          </a:stretch>
        </p:blipFill>
        <p:spPr bwMode="auto">
          <a:xfrm>
            <a:off x="2241523" y="3514740"/>
            <a:ext cx="7743825" cy="2057400"/>
          </a:xfrm>
          <a:prstGeom prst="rect">
            <a:avLst/>
          </a:prstGeom>
          <a:noFill/>
          <a:ln w="9525">
            <a:noFill/>
            <a:miter lim="800000"/>
            <a:headEnd/>
            <a:tailEnd/>
          </a:ln>
          <a:effectLst/>
        </p:spPr>
      </p:pic>
      <p:sp>
        <p:nvSpPr>
          <p:cNvPr id="4" name="TextBox 3">
            <a:hlinkClick r:id="rId4"/>
          </p:cNvPr>
          <p:cNvSpPr txBox="1"/>
          <p:nvPr/>
        </p:nvSpPr>
        <p:spPr>
          <a:xfrm>
            <a:off x="4098911" y="571480"/>
            <a:ext cx="3854838" cy="369332"/>
          </a:xfrm>
          <a:prstGeom prst="rect">
            <a:avLst/>
          </a:prstGeom>
          <a:noFill/>
        </p:spPr>
        <p:txBody>
          <a:bodyPr wrap="none" rtlCol="0">
            <a:spAutoFit/>
          </a:bodyPr>
          <a:lstStyle/>
          <a:p>
            <a:r>
              <a:rPr lang="en-US" altLang="zh-CN" b="1" dirty="0" smtClean="0">
                <a:solidFill>
                  <a:srgbClr val="0000FF"/>
                </a:solidFill>
              </a:rPr>
              <a:t>https://vjudge.net/problem/POJ-2104</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255580"/>
            <a:ext cx="11144328" cy="45890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因为查询的个数 </a:t>
            </a:r>
            <a:r>
              <a:rPr lang="en-US" altLang="zh-CN" dirty="0" smtClean="0">
                <a:latin typeface="微软雅黑" pitchFamily="34" charset="-122"/>
                <a:ea typeface="微软雅黑" pitchFamily="34" charset="-122"/>
              </a:rPr>
              <a:t>m </a:t>
            </a:r>
            <a:r>
              <a:rPr lang="zh-CN" altLang="en-US" dirty="0" smtClean="0">
                <a:latin typeface="微软雅黑" pitchFamily="34" charset="-122"/>
                <a:ea typeface="微软雅黑" pitchFamily="34" charset="-122"/>
              </a:rPr>
              <a:t>很大，朴素的求法无法在规定时间内出解。因此应该选用合理的方式维护数据来高效查询。</a:t>
            </a:r>
            <a:endParaRPr lang="zh-CN" altLang="en-US" dirty="0">
              <a:latin typeface="微软雅黑" pitchFamily="34" charset="-122"/>
              <a:ea typeface="微软雅黑" pitchFamily="34" charset="-122"/>
            </a:endParaRPr>
          </a:p>
        </p:txBody>
      </p:sp>
      <p:sp>
        <p:nvSpPr>
          <p:cNvPr id="4" name="TextBox 3"/>
          <p:cNvSpPr txBox="1"/>
          <p:nvPr/>
        </p:nvSpPr>
        <p:spPr>
          <a:xfrm>
            <a:off x="527011" y="3564111"/>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因此如果可以</a:t>
            </a:r>
            <a:r>
              <a:rPr lang="zh-CN" altLang="en-US" b="1" dirty="0" smtClean="0">
                <a:latin typeface="微软雅黑" pitchFamily="34" charset="-122"/>
                <a:ea typeface="微软雅黑" pitchFamily="34" charset="-122"/>
              </a:rPr>
              <a:t>快速求出</a:t>
            </a:r>
            <a:r>
              <a:rPr lang="zh-CN" altLang="en-US" dirty="0" smtClean="0">
                <a:latin typeface="微软雅黑" pitchFamily="34" charset="-122"/>
                <a:ea typeface="微软雅黑" pitchFamily="34" charset="-122"/>
              </a:rPr>
              <a:t>区间里</a:t>
            </a:r>
            <a:r>
              <a:rPr lang="zh-CN" altLang="en-US" b="1" dirty="0" smtClean="0">
                <a:latin typeface="微软雅黑" pitchFamily="34" charset="-122"/>
                <a:ea typeface="微软雅黑" pitchFamily="34" charset="-122"/>
              </a:rPr>
              <a:t>不超过 </a:t>
            </a:r>
            <a:r>
              <a:rPr lang="en-US" altLang="zh-CN" b="1" dirty="0" smtClean="0">
                <a:latin typeface="微软雅黑" pitchFamily="34" charset="-122"/>
                <a:ea typeface="微软雅黑" pitchFamily="34" charset="-122"/>
              </a:rPr>
              <a:t>x </a:t>
            </a:r>
            <a:r>
              <a:rPr lang="zh-CN" altLang="en-US" b="1" dirty="0" smtClean="0">
                <a:latin typeface="微软雅黑" pitchFamily="34" charset="-122"/>
                <a:ea typeface="微软雅黑" pitchFamily="34" charset="-122"/>
              </a:rPr>
              <a:t>的数的个数</a:t>
            </a:r>
            <a:r>
              <a:rPr lang="zh-CN" altLang="en-US" dirty="0" smtClean="0">
                <a:latin typeface="微软雅黑" pitchFamily="34" charset="-122"/>
                <a:ea typeface="微软雅黑" pitchFamily="34" charset="-122"/>
              </a:rPr>
              <a:t>，就可以通过对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进行</a:t>
            </a:r>
            <a:r>
              <a:rPr lang="zh-CN" altLang="en-US" b="1" dirty="0" smtClean="0">
                <a:latin typeface="微软雅黑" pitchFamily="34" charset="-122"/>
                <a:ea typeface="微软雅黑" pitchFamily="34" charset="-122"/>
              </a:rPr>
              <a:t>二分搜索</a:t>
            </a:r>
            <a:r>
              <a:rPr lang="zh-CN" altLang="en-US" dirty="0" smtClean="0">
                <a:latin typeface="微软雅黑" pitchFamily="34" charset="-122"/>
                <a:ea typeface="微软雅黑" pitchFamily="34" charset="-122"/>
              </a:rPr>
              <a:t>求出第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个数是多少。</a:t>
            </a:r>
            <a:endParaRPr lang="zh-CN" altLang="en-US" dirty="0">
              <a:latin typeface="微软雅黑" pitchFamily="34" charset="-122"/>
              <a:ea typeface="微软雅黑" pitchFamily="34" charset="-122"/>
            </a:endParaRPr>
          </a:p>
        </p:txBody>
      </p:sp>
      <p:sp>
        <p:nvSpPr>
          <p:cNvPr id="5" name="矩形 4"/>
          <p:cNvSpPr/>
          <p:nvPr/>
        </p:nvSpPr>
        <p:spPr>
          <a:xfrm>
            <a:off x="3535813" y="1947296"/>
            <a:ext cx="5126724" cy="1338828"/>
          </a:xfrm>
          <a:prstGeom prst="rect">
            <a:avLst/>
          </a:prstGeom>
          <a:ln w="28575">
            <a:solidFill>
              <a:srgbClr val="FF0000"/>
            </a:solidFill>
          </a:ln>
        </p:spPr>
        <p:txBody>
          <a:bodyPr wrap="none">
            <a:spAutoFit/>
          </a:bodyPr>
          <a:lstStyle/>
          <a:p>
            <a:pPr>
              <a:lnSpc>
                <a:spcPct val="150000"/>
              </a:lnSpc>
            </a:pPr>
            <a:r>
              <a:rPr lang="zh-CN" altLang="en-US" b="1" dirty="0" smtClean="0">
                <a:latin typeface="微软雅黑" pitchFamily="34" charset="-122"/>
                <a:ea typeface="微软雅黑" pitchFamily="34" charset="-122"/>
              </a:rPr>
              <a:t>问题性质</a:t>
            </a:r>
            <a:r>
              <a:rPr lang="en-US" altLang="zh-CN"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如果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是第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个数，那么一定有：</a:t>
            </a:r>
            <a:endParaRPr lang="en-US" altLang="zh-CN" dirty="0" smtClean="0">
              <a:latin typeface="微软雅黑" pitchFamily="34" charset="-122"/>
              <a:ea typeface="微软雅黑" pitchFamily="34" charset="-122"/>
            </a:endParaRPr>
          </a:p>
          <a:p>
            <a:pPr>
              <a:lnSpc>
                <a:spcPct val="150000"/>
              </a:lnSpc>
              <a:buFont typeface="Wingdings" pitchFamily="2" charset="2"/>
              <a:buChar char="n"/>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在区间中不超过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的数不少于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个</a:t>
            </a:r>
            <a:endParaRPr lang="en-US" altLang="zh-CN" dirty="0" smtClean="0">
              <a:latin typeface="微软雅黑" pitchFamily="34" charset="-122"/>
              <a:ea typeface="微软雅黑" pitchFamily="34" charset="-122"/>
            </a:endParaRPr>
          </a:p>
          <a:p>
            <a:pPr>
              <a:lnSpc>
                <a:spcPct val="150000"/>
              </a:lnSpc>
              <a:buFont typeface="Wingdings" pitchFamily="2" charset="2"/>
              <a:buChar char="n"/>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在区间中小于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的数有不到 </a:t>
            </a:r>
            <a:r>
              <a:rPr lang="en-US" altLang="zh-CN" dirty="0" smtClean="0">
                <a:latin typeface="微软雅黑" pitchFamily="34" charset="-122"/>
                <a:ea typeface="微软雅黑" pitchFamily="34" charset="-122"/>
              </a:rPr>
              <a:t>k </a:t>
            </a:r>
            <a:r>
              <a:rPr lang="zh-CN" altLang="en-US" dirty="0" smtClean="0">
                <a:latin typeface="微软雅黑" pitchFamily="34" charset="-122"/>
                <a:ea typeface="微软雅黑" pitchFamily="34" charset="-122"/>
              </a:rPr>
              <a:t>个</a:t>
            </a:r>
            <a:endParaRPr lang="zh-CN" altLang="en-US" dirty="0">
              <a:latin typeface="微软雅黑" pitchFamily="34" charset="-122"/>
              <a:ea typeface="微软雅黑" pitchFamily="34" charset="-122"/>
            </a:endParaRPr>
          </a:p>
        </p:txBody>
      </p:sp>
      <p:sp>
        <p:nvSpPr>
          <p:cNvPr id="7" name="下箭头 6"/>
          <p:cNvSpPr/>
          <p:nvPr/>
        </p:nvSpPr>
        <p:spPr>
          <a:xfrm>
            <a:off x="6027737" y="4143380"/>
            <a:ext cx="142876" cy="57150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TextBox 7"/>
          <p:cNvSpPr txBox="1"/>
          <p:nvPr/>
        </p:nvSpPr>
        <p:spPr>
          <a:xfrm>
            <a:off x="3677679" y="4786322"/>
            <a:ext cx="4842992" cy="369332"/>
          </a:xfrm>
          <a:prstGeom prst="rect">
            <a:avLst/>
          </a:prstGeom>
          <a:noFill/>
          <a:ln w="28575">
            <a:solidFill>
              <a:srgbClr val="FF0000"/>
            </a:solidFill>
          </a:ln>
        </p:spPr>
        <p:txBody>
          <a:bodyPr wrap="none" rtlCol="0">
            <a:spAutoFit/>
          </a:bodyPr>
          <a:lstStyle/>
          <a:p>
            <a:r>
              <a:rPr lang="zh-CN" altLang="en-US" b="1" dirty="0" smtClean="0">
                <a:latin typeface="微软雅黑" pitchFamily="34" charset="-122"/>
                <a:ea typeface="微软雅黑" pitchFamily="34" charset="-122"/>
              </a:rPr>
              <a:t>如何计算在某个区间里不超过 </a:t>
            </a:r>
            <a:r>
              <a:rPr lang="en-US" altLang="zh-CN" b="1" dirty="0" smtClean="0">
                <a:latin typeface="微软雅黑" pitchFamily="34" charset="-122"/>
                <a:ea typeface="微软雅黑" pitchFamily="34" charset="-122"/>
              </a:rPr>
              <a:t>x </a:t>
            </a:r>
            <a:r>
              <a:rPr lang="zh-CN" altLang="en-US" b="1" dirty="0" smtClean="0">
                <a:latin typeface="微软雅黑" pitchFamily="34" charset="-122"/>
                <a:ea typeface="微软雅黑" pitchFamily="34" charset="-122"/>
              </a:rPr>
              <a:t>的数的个数？</a:t>
            </a:r>
            <a:endParaRPr lang="zh-CN" altLang="en-US" b="1" dirty="0">
              <a:solidFill>
                <a:srgbClr val="0000FF"/>
              </a:solidFill>
              <a:latin typeface="微软雅黑" pitchFamily="34" charset="-122"/>
              <a:ea typeface="微软雅黑" pitchFamily="34" charset="-122"/>
            </a:endParaRPr>
          </a:p>
        </p:txBody>
      </p:sp>
      <p:sp>
        <p:nvSpPr>
          <p:cNvPr id="9" name="TextBox 8"/>
          <p:cNvSpPr txBox="1"/>
          <p:nvPr/>
        </p:nvSpPr>
        <p:spPr>
          <a:xfrm>
            <a:off x="527011" y="5292953"/>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如果区间有序，则可以二分搜索快速求出不超过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的数的个数，对于区间无序，如果对每个查询都分别做一次排序，则无法降低时间复杂度。</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from="(-#ppt_w/2)" to="(#ppt_x)" calcmode="lin" valueType="num">
                                      <p:cBhvr>
                                        <p:cTn id="13" dur="600" fill="hold">
                                          <p:stCondLst>
                                            <p:cond delay="0"/>
                                          </p:stCondLst>
                                        </p:cTn>
                                        <p:tgtEl>
                                          <p:spTgt spid="5"/>
                                        </p:tgtEl>
                                        <p:attrNameLst>
                                          <p:attrName>ppt_x</p:attrName>
                                        </p:attrNameLst>
                                      </p:cBhvr>
                                    </p:anim>
                                    <p:anim from="0" to="-1.0" calcmode="lin" valueType="num">
                                      <p:cBhvr>
                                        <p:cTn id="14" dur="200" decel="50000" autoRev="1" fill="hold">
                                          <p:stCondLst>
                                            <p:cond delay="600"/>
                                          </p:stCondLst>
                                        </p:cTn>
                                        <p:tgtEl>
                                          <p:spTgt spid="5"/>
                                        </p:tgtEl>
                                        <p:attrNameLst>
                                          <p:attrName>xshear</p:attrName>
                                        </p:attrNameLst>
                                      </p:cBhvr>
                                    </p:anim>
                                    <p:animScale>
                                      <p:cBhvr>
                                        <p:cTn id="15" dur="200" decel="100000" autoRev="1" fill="hold">
                                          <p:stCondLst>
                                            <p:cond delay="600"/>
                                          </p:stCondLst>
                                        </p:cTn>
                                        <p:tgtEl>
                                          <p:spTgt spid="5"/>
                                        </p:tgtEl>
                                      </p:cBhvr>
                                      <p:from x="100000" y="100000"/>
                                      <p:to x="80000" y="100000"/>
                                    </p:animScale>
                                    <p:anim by="(#ppt_h/3+#ppt_w*0.1)" calcmode="lin" valueType="num">
                                      <p:cBhvr additive="sum">
                                        <p:cTn id="16" dur="200" decel="100000" autoRev="1" fill="hold">
                                          <p:stCondLst>
                                            <p:cond delay="600"/>
                                          </p:stCondLst>
                                        </p:cTn>
                                        <p:tgtEl>
                                          <p:spTgt spid="5"/>
                                        </p:tgtEl>
                                        <p:attrNameLst>
                                          <p:attrName>ppt_x</p:attrName>
                                        </p:attrNameLst>
                                      </p:cBhvr>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642918"/>
            <a:ext cx="3752950"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方法一（分桶法</a:t>
            </a:r>
            <a:r>
              <a:rPr lang="en-US" altLang="zh-CN" sz="2000" b="1" dirty="0" smtClean="0">
                <a:solidFill>
                  <a:srgbClr val="0000FF"/>
                </a:solidFill>
                <a:latin typeface="微软雅黑" pitchFamily="34" charset="-122"/>
                <a:ea typeface="微软雅黑" pitchFamily="34" charset="-122"/>
              </a:rPr>
              <a:t>&amp;</a:t>
            </a:r>
            <a:r>
              <a:rPr lang="zh-CN" altLang="en-US" sz="2000" b="1" dirty="0" smtClean="0">
                <a:solidFill>
                  <a:srgbClr val="0000FF"/>
                </a:solidFill>
                <a:latin typeface="微软雅黑" pitchFamily="34" charset="-122"/>
                <a:ea typeface="微软雅黑" pitchFamily="34" charset="-122"/>
              </a:rPr>
              <a:t>平方分割）：</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219786"/>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分桶法（</a:t>
            </a:r>
            <a:r>
              <a:rPr lang="en-US" altLang="zh-CN" b="1" dirty="0" smtClean="0">
                <a:latin typeface="微软雅黑" pitchFamily="34" charset="-122"/>
                <a:ea typeface="微软雅黑" pitchFamily="34" charset="-122"/>
              </a:rPr>
              <a:t>bucket method</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：是把一排物品或者平面分成桶，每个桶分别维护自己内部的信息，以达到高效计算的目的方法。</a:t>
            </a:r>
            <a:endParaRPr lang="zh-CN" altLang="en-US" dirty="0">
              <a:latin typeface="微软雅黑" pitchFamily="34" charset="-122"/>
              <a:ea typeface="微软雅黑" pitchFamily="34" charset="-122"/>
            </a:endParaRPr>
          </a:p>
        </p:txBody>
      </p:sp>
      <p:pic>
        <p:nvPicPr>
          <p:cNvPr id="67588" name="Picture 4"/>
          <p:cNvPicPr>
            <a:picLocks noChangeAspect="1" noChangeArrowheads="1"/>
          </p:cNvPicPr>
          <p:nvPr/>
        </p:nvPicPr>
        <p:blipFill>
          <a:blip r:embed="rId3" cstate="print"/>
          <a:srcRect/>
          <a:stretch>
            <a:fillRect/>
          </a:stretch>
        </p:blipFill>
        <p:spPr bwMode="auto">
          <a:xfrm>
            <a:off x="2384399" y="2506075"/>
            <a:ext cx="7143800" cy="2351685"/>
          </a:xfrm>
          <a:prstGeom prst="rect">
            <a:avLst/>
          </a:prstGeom>
          <a:ln>
            <a:noFill/>
          </a:ln>
          <a:effectLst>
            <a:outerShdw blurRad="292100" dist="139700" dir="2700000" algn="tl" rotWithShape="0">
              <a:srgbClr val="333333">
                <a:alpha val="65000"/>
              </a:srgbClr>
            </a:outerShdw>
          </a:effectLst>
        </p:spPr>
      </p:pic>
      <p:grpSp>
        <p:nvGrpSpPr>
          <p:cNvPr id="8" name="组合 7"/>
          <p:cNvGrpSpPr/>
          <p:nvPr/>
        </p:nvGrpSpPr>
        <p:grpSpPr>
          <a:xfrm>
            <a:off x="527011" y="5148876"/>
            <a:ext cx="11144328" cy="936012"/>
            <a:chOff x="527011" y="5148876"/>
            <a:chExt cx="11144328" cy="936012"/>
          </a:xfrm>
        </p:grpSpPr>
        <p:sp>
          <p:nvSpPr>
            <p:cNvPr id="5" name="TextBox 4"/>
            <p:cNvSpPr txBox="1"/>
            <p:nvPr/>
          </p:nvSpPr>
          <p:spPr>
            <a:xfrm>
              <a:off x="527011" y="5148876"/>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平方分割法（</a:t>
              </a:r>
              <a:r>
                <a:rPr lang="en-US" altLang="zh-CN" b="1" dirty="0" err="1" smtClean="0">
                  <a:latin typeface="微软雅黑" pitchFamily="34" charset="-122"/>
                  <a:ea typeface="微软雅黑" pitchFamily="34" charset="-122"/>
                </a:rPr>
                <a:t>sqrt</a:t>
              </a:r>
              <a:r>
                <a:rPr lang="en-US" altLang="zh-CN" b="1" dirty="0" smtClean="0">
                  <a:latin typeface="微软雅黑" pitchFamily="34" charset="-122"/>
                  <a:ea typeface="微软雅黑" pitchFamily="34" charset="-122"/>
                </a:rPr>
                <a:t> decomposition</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：是把排成一排的 </a:t>
              </a:r>
              <a:r>
                <a:rPr lang="en-US" altLang="zh-CN" dirty="0" smtClean="0">
                  <a:latin typeface="微软雅黑" pitchFamily="34" charset="-122"/>
                  <a:ea typeface="微软雅黑" pitchFamily="34" charset="-122"/>
                </a:rPr>
                <a:t>n </a:t>
              </a:r>
              <a:r>
                <a:rPr lang="zh-CN" altLang="en-US" dirty="0" smtClean="0">
                  <a:latin typeface="微软雅黑" pitchFamily="34" charset="-122"/>
                  <a:ea typeface="微软雅黑" pitchFamily="34" charset="-122"/>
                </a:rPr>
                <a:t>个元素每       个分在一个桶内进行维护的方法的统称。这样的的分割方法可以使对区间操作的复杂度降为             。</a:t>
              </a:r>
              <a:endParaRPr lang="zh-CN" altLang="en-US" dirty="0">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7483545" y="5223828"/>
            <a:ext cx="452441" cy="428628"/>
          </p:xfrm>
          <a:graphic>
            <a:graphicData uri="http://schemas.openxmlformats.org/presentationml/2006/ole">
              <p:oleObj spid="_x0000_s68610" name="公式" r:id="rId4" imgW="241200" imgH="228600" progId="Equation.3">
                <p:embed/>
              </p:oleObj>
            </a:graphicData>
          </a:graphic>
        </p:graphicFrame>
        <p:graphicFrame>
          <p:nvGraphicFramePr>
            <p:cNvPr id="68611" name="Object 3"/>
            <p:cNvGraphicFramePr>
              <a:graphicFrameLocks noChangeAspect="1"/>
            </p:cNvGraphicFramePr>
            <p:nvPr/>
          </p:nvGraphicFramePr>
          <p:xfrm>
            <a:off x="6384933" y="5632450"/>
            <a:ext cx="857250" cy="452438"/>
          </p:xfrm>
          <a:graphic>
            <a:graphicData uri="http://schemas.openxmlformats.org/presentationml/2006/ole">
              <p:oleObj spid="_x0000_s68611" name="公式" r:id="rId5" imgW="457200" imgH="241200" progId="Equation.3">
                <p:embed/>
              </p:oleObj>
            </a:graphicData>
          </a:graphic>
        </p:graphicFrame>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7588"/>
                                        </p:tgtEl>
                                        <p:attrNameLst>
                                          <p:attrName>style.visibility</p:attrName>
                                        </p:attrNameLst>
                                      </p:cBhvr>
                                      <p:to>
                                        <p:strVal val="visible"/>
                                      </p:to>
                                    </p:set>
                                    <p:anim calcmode="lin" valueType="num">
                                      <p:cBhvr additive="base">
                                        <p:cTn id="12" dur="500" fill="hold"/>
                                        <p:tgtEl>
                                          <p:spTgt spid="67588"/>
                                        </p:tgtEl>
                                        <p:attrNameLst>
                                          <p:attrName>ppt_x</p:attrName>
                                        </p:attrNameLst>
                                      </p:cBhvr>
                                      <p:tavLst>
                                        <p:tav tm="0">
                                          <p:val>
                                            <p:strVal val="#ppt_x"/>
                                          </p:val>
                                        </p:tav>
                                        <p:tav tm="100000">
                                          <p:val>
                                            <p:strVal val="#ppt_x"/>
                                          </p:val>
                                        </p:tav>
                                      </p:tavLst>
                                    </p:anim>
                                    <p:anim calcmode="lin" valueType="num">
                                      <p:cBhvr additive="base">
                                        <p:cTn id="13" dur="500" fill="hold"/>
                                        <p:tgtEl>
                                          <p:spTgt spid="6758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571480"/>
            <a:ext cx="30059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方法一（平方分割法）：</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144291"/>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把数列每 </a:t>
            </a:r>
            <a:r>
              <a:rPr lang="en-US" altLang="zh-CN" dirty="0" smtClean="0">
                <a:latin typeface="微软雅黑" pitchFamily="34" charset="-122"/>
                <a:ea typeface="微软雅黑" pitchFamily="34" charset="-122"/>
              </a:rPr>
              <a:t>b </a:t>
            </a:r>
            <a:r>
              <a:rPr lang="zh-CN" altLang="en-US" dirty="0" smtClean="0">
                <a:latin typeface="微软雅黑" pitchFamily="34" charset="-122"/>
                <a:ea typeface="微软雅黑" pitchFamily="34" charset="-122"/>
              </a:rPr>
              <a:t>个一组分到各个“桶”里，每个“桶”内保存有排序后的数列。于是求某个区间里不超过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的数的个数，可以这样求得：</a:t>
            </a:r>
            <a:endParaRPr lang="zh-CN" altLang="en-US" dirty="0">
              <a:latin typeface="微软雅黑" pitchFamily="34" charset="-122"/>
              <a:ea typeface="微软雅黑" pitchFamily="34" charset="-122"/>
            </a:endParaRPr>
          </a:p>
        </p:txBody>
      </p:sp>
      <p:sp>
        <p:nvSpPr>
          <p:cNvPr id="11" name="矩形 10"/>
          <p:cNvSpPr/>
          <p:nvPr/>
        </p:nvSpPr>
        <p:spPr>
          <a:xfrm>
            <a:off x="3081362" y="2347406"/>
            <a:ext cx="6035627" cy="923330"/>
          </a:xfrm>
          <a:prstGeom prst="rect">
            <a:avLst/>
          </a:prstGeom>
          <a:ln w="28575">
            <a:solidFill>
              <a:srgbClr val="FF0000"/>
            </a:solidFill>
          </a:ln>
        </p:spPr>
        <p:txBody>
          <a:bodyPr wrap="none">
            <a:spAutoFit/>
          </a:bodyPr>
          <a:lstStyle/>
          <a:p>
            <a:pPr>
              <a:lnSpc>
                <a:spcPct val="150000"/>
              </a:lnSpc>
              <a:buFont typeface="Wingdings" pitchFamily="2" charset="2"/>
              <a:buChar char="n"/>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对于完全包含在区间内的“桶”，用二分搜索法计算。</a:t>
            </a:r>
            <a:endParaRPr lang="en-US" altLang="zh-CN" dirty="0" smtClean="0">
              <a:latin typeface="微软雅黑" pitchFamily="34" charset="-122"/>
              <a:ea typeface="微软雅黑" pitchFamily="34" charset="-122"/>
            </a:endParaRPr>
          </a:p>
          <a:p>
            <a:pPr>
              <a:lnSpc>
                <a:spcPct val="150000"/>
              </a:lnSpc>
              <a:buFont typeface="Wingdings" pitchFamily="2" charset="2"/>
              <a:buChar char="n"/>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对于所在的桶不完全包含在区间内的元素，逐个检查。</a:t>
            </a:r>
            <a:endParaRPr lang="zh-CN" altLang="en-US" dirty="0">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2430488" y="3429000"/>
          <a:ext cx="7097711" cy="785818"/>
        </p:xfrm>
        <a:graphic>
          <a:graphicData uri="http://schemas.openxmlformats.org/presentationml/2006/ole">
            <p:oleObj spid="_x0000_s58370" name="公式" r:id="rId3" imgW="3555720" imgH="393480" progId="Equation.3">
              <p:embed/>
            </p:oleObj>
          </a:graphicData>
        </a:graphic>
      </p:graphicFrame>
      <p:sp>
        <p:nvSpPr>
          <p:cNvPr id="7" name="TextBox 6"/>
          <p:cNvSpPr txBox="1"/>
          <p:nvPr/>
        </p:nvSpPr>
        <p:spPr>
          <a:xfrm>
            <a:off x="527011" y="3613416"/>
            <a:ext cx="2031325"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时间复杂度分析：</a:t>
            </a:r>
            <a:endParaRPr lang="zh-CN" altLang="en-US" b="1" dirty="0">
              <a:latin typeface="微软雅黑" pitchFamily="34" charset="-122"/>
              <a:ea typeface="微软雅黑" pitchFamily="34" charset="-122"/>
            </a:endParaRPr>
          </a:p>
        </p:txBody>
      </p:sp>
      <p:graphicFrame>
        <p:nvGraphicFramePr>
          <p:cNvPr id="58371" name="Object 3"/>
          <p:cNvGraphicFramePr>
            <a:graphicFrameLocks noChangeAspect="1"/>
          </p:cNvGraphicFramePr>
          <p:nvPr/>
        </p:nvGraphicFramePr>
        <p:xfrm>
          <a:off x="2127250" y="4143373"/>
          <a:ext cx="7705725" cy="785813"/>
        </p:xfrm>
        <a:graphic>
          <a:graphicData uri="http://schemas.openxmlformats.org/presentationml/2006/ole">
            <p:oleObj spid="_x0000_s58371" name="公式" r:id="rId4" imgW="3860640" imgH="393480" progId="Equation.3">
              <p:embed/>
            </p:oleObj>
          </a:graphicData>
        </a:graphic>
      </p:graphicFrame>
      <p:graphicFrame>
        <p:nvGraphicFramePr>
          <p:cNvPr id="58372" name="Object 4"/>
          <p:cNvGraphicFramePr>
            <a:graphicFrameLocks noChangeAspect="1"/>
          </p:cNvGraphicFramePr>
          <p:nvPr/>
        </p:nvGraphicFramePr>
        <p:xfrm>
          <a:off x="1465263" y="4886323"/>
          <a:ext cx="8972550" cy="1014413"/>
        </p:xfrm>
        <a:graphic>
          <a:graphicData uri="http://schemas.openxmlformats.org/presentationml/2006/ole">
            <p:oleObj spid="_x0000_s58372" name="公式" r:id="rId5" imgW="4495680" imgH="507960" progId="Equation.3">
              <p:embed/>
            </p:oleObj>
          </a:graphicData>
        </a:graphic>
      </p:graphicFrame>
      <p:sp>
        <p:nvSpPr>
          <p:cNvPr id="9" name="矩形 8">
            <a:hlinkClick r:id="rId6" action="ppaction://hlinkfile"/>
          </p:cNvPr>
          <p:cNvSpPr/>
          <p:nvPr/>
        </p:nvSpPr>
        <p:spPr>
          <a:xfrm>
            <a:off x="8170877" y="6072206"/>
            <a:ext cx="3542958" cy="369332"/>
          </a:xfrm>
          <a:prstGeom prst="rect">
            <a:avLst/>
          </a:prstGeom>
        </p:spPr>
        <p:txBody>
          <a:bodyPr wrap="none">
            <a:spAutoFit/>
          </a:bodyPr>
          <a:lstStyle/>
          <a:p>
            <a:r>
              <a:rPr lang="en-US" altLang="zh-CN" b="1" i="1" dirty="0" smtClean="0">
                <a:solidFill>
                  <a:srgbClr val="0000FF"/>
                </a:solidFill>
                <a:latin typeface="微软雅黑" pitchFamily="34" charset="-122"/>
                <a:ea typeface="微软雅黑" pitchFamily="34" charset="-122"/>
              </a:rPr>
              <a:t>K-</a:t>
            </a:r>
            <a:r>
              <a:rPr lang="en-US" altLang="zh-CN" b="1" i="1" dirty="0" err="1" smtClean="0">
                <a:solidFill>
                  <a:srgbClr val="0000FF"/>
                </a:solidFill>
                <a:latin typeface="微软雅黑" pitchFamily="34" charset="-122"/>
                <a:ea typeface="微软雅黑" pitchFamily="34" charset="-122"/>
              </a:rPr>
              <a:t>th</a:t>
            </a:r>
            <a:r>
              <a:rPr lang="en-US" altLang="zh-CN" b="1" i="1" dirty="0" smtClean="0">
                <a:solidFill>
                  <a:srgbClr val="0000FF"/>
                </a:solidFill>
                <a:latin typeface="微软雅黑" pitchFamily="34" charset="-122"/>
                <a:ea typeface="微软雅黑" pitchFamily="34" charset="-122"/>
              </a:rPr>
              <a:t> Number(</a:t>
            </a:r>
            <a:r>
              <a:rPr lang="zh-CN" altLang="en-US" b="1" i="1" dirty="0" smtClean="0">
                <a:solidFill>
                  <a:srgbClr val="0000FF"/>
                </a:solidFill>
                <a:latin typeface="微软雅黑" pitchFamily="34" charset="-122"/>
                <a:ea typeface="微软雅黑" pitchFamily="34" charset="-122"/>
              </a:rPr>
              <a:t>平方分割法</a:t>
            </a:r>
            <a:r>
              <a:rPr lang="en-US" altLang="zh-CN" b="1" i="1" dirty="0" smtClean="0">
                <a:solidFill>
                  <a:srgbClr val="0000FF"/>
                </a:solidFill>
                <a:latin typeface="微软雅黑" pitchFamily="34" charset="-122"/>
                <a:ea typeface="微软雅黑" pitchFamily="34" charset="-122"/>
              </a:rPr>
              <a:t>).</a:t>
            </a:r>
            <a:r>
              <a:rPr lang="en-US" altLang="zh-CN" b="1" i="1" dirty="0" err="1" smtClean="0">
                <a:solidFill>
                  <a:srgbClr val="0000FF"/>
                </a:solidFill>
                <a:latin typeface="微软雅黑" pitchFamily="34" charset="-122"/>
                <a:ea typeface="微软雅黑" pitchFamily="34" charset="-122"/>
              </a:rPr>
              <a:t>cpp</a:t>
            </a:r>
            <a:endParaRPr lang="zh-CN" altLang="en-US"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from="(-#ppt_w/2)" to="(#ppt_x)" calcmode="lin" valueType="num">
                                      <p:cBhvr>
                                        <p:cTn id="13" dur="600" fill="hold">
                                          <p:stCondLst>
                                            <p:cond delay="0"/>
                                          </p:stCondLst>
                                        </p:cTn>
                                        <p:tgtEl>
                                          <p:spTgt spid="11"/>
                                        </p:tgtEl>
                                        <p:attrNameLst>
                                          <p:attrName>ppt_x</p:attrName>
                                        </p:attrNameLst>
                                      </p:cBhvr>
                                    </p:anim>
                                    <p:anim from="0" to="-1.0" calcmode="lin" valueType="num">
                                      <p:cBhvr>
                                        <p:cTn id="14" dur="200" decel="50000" autoRev="1" fill="hold">
                                          <p:stCondLst>
                                            <p:cond delay="600"/>
                                          </p:stCondLst>
                                        </p:cTn>
                                        <p:tgtEl>
                                          <p:spTgt spid="11"/>
                                        </p:tgtEl>
                                        <p:attrNameLst>
                                          <p:attrName>xshear</p:attrName>
                                        </p:attrNameLst>
                                      </p:cBhvr>
                                    </p:anim>
                                    <p:animScale>
                                      <p:cBhvr>
                                        <p:cTn id="15" dur="200" decel="100000" autoRev="1" fill="hold">
                                          <p:stCondLst>
                                            <p:cond delay="600"/>
                                          </p:stCondLst>
                                        </p:cTn>
                                        <p:tgtEl>
                                          <p:spTgt spid="11"/>
                                        </p:tgtEl>
                                      </p:cBhvr>
                                      <p:from x="100000" y="100000"/>
                                      <p:to x="80000" y="100000"/>
                                    </p:animScale>
                                    <p:anim by="(#ppt_h/3+#ppt_w*0.1)" calcmode="lin" valueType="num">
                                      <p:cBhvr additive="sum">
                                        <p:cTn id="16" dur="200" decel="100000" autoRev="1" fill="hold">
                                          <p:stCondLst>
                                            <p:cond delay="600"/>
                                          </p:stCondLst>
                                        </p:cTn>
                                        <p:tgtEl>
                                          <p:spTgt spid="11"/>
                                        </p:tgtEl>
                                        <p:attrNameLst>
                                          <p:attrName>ppt_x</p:attrName>
                                        </p:attrNameLst>
                                      </p:cBhvr>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837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837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008503" y="1214422"/>
            <a:ext cx="10234208" cy="4143404"/>
          </a:xfrm>
          <a:prstGeom prst="rect">
            <a:avLst/>
          </a:prstGeom>
          <a:ln>
            <a:noFill/>
          </a:ln>
          <a:effectLst>
            <a:outerShdw blurRad="190500" algn="tl" rotWithShape="0">
              <a:srgbClr val="000000">
                <a:alpha val="70000"/>
              </a:srgbClr>
            </a:outerShdw>
          </a:effectLst>
        </p:spPr>
      </p:pic>
      <p:sp>
        <p:nvSpPr>
          <p:cNvPr id="5" name="TextBox 4"/>
          <p:cNvSpPr txBox="1"/>
          <p:nvPr/>
        </p:nvSpPr>
        <p:spPr>
          <a:xfrm>
            <a:off x="4670415" y="5631436"/>
            <a:ext cx="2893741"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时间复杂度：</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nlogn</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642918"/>
            <a:ext cx="2492990"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方法二（线段树）：</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141300"/>
            <a:ext cx="11144328" cy="45890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线段树的每个节点都保存了对应区间排好序后的结果，即</a:t>
            </a:r>
            <a:r>
              <a:rPr lang="zh-CN" altLang="en-US" b="1" dirty="0" smtClean="0">
                <a:latin typeface="微软雅黑" pitchFamily="34" charset="-122"/>
                <a:ea typeface="微软雅黑" pitchFamily="34" charset="-122"/>
              </a:rPr>
              <a:t>线段树每个节点都保存了一个有序的数列</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77828" name="Picture 4"/>
          <p:cNvPicPr>
            <a:picLocks noChangeAspect="1" noChangeArrowheads="1"/>
          </p:cNvPicPr>
          <p:nvPr/>
        </p:nvPicPr>
        <p:blipFill>
          <a:blip r:embed="rId2" cstate="print"/>
          <a:srcRect/>
          <a:stretch>
            <a:fillRect/>
          </a:stretch>
        </p:blipFill>
        <p:spPr bwMode="auto">
          <a:xfrm>
            <a:off x="527011" y="1957398"/>
            <a:ext cx="4610100" cy="2971800"/>
          </a:xfrm>
          <a:prstGeom prst="rect">
            <a:avLst/>
          </a:prstGeom>
          <a:ln>
            <a:noFill/>
          </a:ln>
          <a:effectLst>
            <a:outerShdw blurRad="190500" algn="tl" rotWithShape="0">
              <a:srgbClr val="000000">
                <a:alpha val="70000"/>
              </a:srgbClr>
            </a:outerShdw>
          </a:effectLst>
        </p:spPr>
      </p:pic>
      <p:sp>
        <p:nvSpPr>
          <p:cNvPr id="10" name="TextBox 9"/>
          <p:cNvSpPr txBox="1"/>
          <p:nvPr/>
        </p:nvSpPr>
        <p:spPr>
          <a:xfrm>
            <a:off x="5456233" y="1981859"/>
            <a:ext cx="6215106"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建立线段树的过程和合并排序类似，每个节点的数列就是其两个儿子节点数列合并后的结果，时间复杂度为 </a:t>
            </a:r>
            <a:r>
              <a:rPr lang="en-US" altLang="zh-CN" dirty="0" smtClean="0">
                <a:latin typeface="微软雅黑" pitchFamily="34" charset="-122"/>
                <a:ea typeface="微软雅黑" pitchFamily="34" charset="-122"/>
              </a:rPr>
              <a:t>O(</a:t>
            </a:r>
            <a:r>
              <a:rPr lang="en-US" altLang="zh-CN" dirty="0" err="1" smtClean="0">
                <a:latin typeface="微软雅黑" pitchFamily="34" charset="-122"/>
                <a:ea typeface="微软雅黑" pitchFamily="34" charset="-122"/>
              </a:rPr>
              <a:t>nlogn</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1" name="TextBox 10"/>
          <p:cNvSpPr txBox="1"/>
          <p:nvPr/>
        </p:nvSpPr>
        <p:spPr>
          <a:xfrm>
            <a:off x="5456233" y="3171844"/>
            <a:ext cx="6215106"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计算在某个区间中不超过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的数的个数，可递归处理：</a:t>
            </a:r>
            <a:endParaRPr lang="en-US" altLang="zh-CN" dirty="0" smtClean="0">
              <a:latin typeface="微软雅黑" pitchFamily="34" charset="-122"/>
              <a:ea typeface="微软雅黑" pitchFamily="34" charset="-122"/>
            </a:endParaRPr>
          </a:p>
          <a:p>
            <a:pPr>
              <a:lnSpc>
                <a:spcPct val="150000"/>
              </a:lnSpc>
              <a:buFont typeface="Wingdings" pitchFamily="2" charset="2"/>
              <a:buChar char="n"/>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若所给区间和当前节点对应的区间没交集，返回 </a:t>
            </a:r>
            <a:r>
              <a:rPr lang="en-US" altLang="zh-CN" dirty="0" smtClean="0">
                <a:latin typeface="微软雅黑" pitchFamily="34" charset="-122"/>
                <a:ea typeface="微软雅黑" pitchFamily="34" charset="-122"/>
              </a:rPr>
              <a:t>0 </a:t>
            </a:r>
            <a:r>
              <a:rPr lang="zh-CN" altLang="en-US" dirty="0" smtClean="0">
                <a:latin typeface="微软雅黑" pitchFamily="34" charset="-122"/>
                <a:ea typeface="微软雅黑" pitchFamily="34" charset="-122"/>
              </a:rPr>
              <a:t>个；</a:t>
            </a:r>
            <a:endParaRPr lang="en-US" altLang="zh-CN" dirty="0" smtClean="0">
              <a:latin typeface="微软雅黑" pitchFamily="34" charset="-122"/>
              <a:ea typeface="微软雅黑" pitchFamily="34" charset="-122"/>
            </a:endParaRPr>
          </a:p>
          <a:p>
            <a:pPr>
              <a:lnSpc>
                <a:spcPct val="150000"/>
              </a:lnSpc>
              <a:buFont typeface="Wingdings" pitchFamily="2" charset="2"/>
              <a:buChar char="n"/>
            </a:pPr>
            <a:r>
              <a:rPr lang="zh-CN" altLang="en-US" dirty="0" smtClean="0">
                <a:latin typeface="微软雅黑" pitchFamily="34" charset="-122"/>
                <a:ea typeface="微软雅黑" pitchFamily="34" charset="-122"/>
              </a:rPr>
              <a:t>  若所给区间包含当前节点的区间，则二分搜索计算；</a:t>
            </a:r>
            <a:endParaRPr lang="en-US" altLang="zh-CN" dirty="0" smtClean="0">
              <a:latin typeface="微软雅黑" pitchFamily="34" charset="-122"/>
              <a:ea typeface="微软雅黑" pitchFamily="34" charset="-122"/>
            </a:endParaRPr>
          </a:p>
          <a:p>
            <a:pPr>
              <a:lnSpc>
                <a:spcPct val="150000"/>
              </a:lnSpc>
              <a:buFont typeface="Wingdings" pitchFamily="2" charset="2"/>
              <a:buChar char="n"/>
            </a:pPr>
            <a:r>
              <a:rPr lang="zh-CN" altLang="en-US" dirty="0" smtClean="0">
                <a:latin typeface="微软雅黑" pitchFamily="34" charset="-122"/>
                <a:ea typeface="微软雅黑" pitchFamily="34" charset="-122"/>
              </a:rPr>
              <a:t>  否则对两个儿子递归地进行计算之后求和即可。</a:t>
            </a:r>
            <a:endParaRPr lang="zh-CN" altLang="en-US" dirty="0">
              <a:latin typeface="微软雅黑" pitchFamily="34" charset="-122"/>
              <a:ea typeface="微软雅黑" pitchFamily="34" charset="-122"/>
            </a:endParaRPr>
          </a:p>
        </p:txBody>
      </p:sp>
      <p:sp>
        <p:nvSpPr>
          <p:cNvPr id="12" name="TextBox 11"/>
          <p:cNvSpPr txBox="1"/>
          <p:nvPr/>
        </p:nvSpPr>
        <p:spPr>
          <a:xfrm>
            <a:off x="527011" y="5214950"/>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因为对同一深度的节点最多只访问常数个，因此可以在</a:t>
            </a:r>
            <a:r>
              <a:rPr lang="en-US" altLang="zh-CN" dirty="0" smtClean="0">
                <a:latin typeface="微软雅黑" pitchFamily="34" charset="-122"/>
                <a:ea typeface="微软雅黑" pitchFamily="34" charset="-122"/>
              </a:rPr>
              <a:t>O(log</a:t>
            </a:r>
            <a:r>
              <a:rPr lang="en-US" altLang="zh-CN" baseline="30000" dirty="0"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时间里求出不超过</a:t>
            </a:r>
            <a:r>
              <a:rPr lang="en-US" altLang="zh-CN" dirty="0" smtClean="0">
                <a:latin typeface="微软雅黑" pitchFamily="34" charset="-122"/>
                <a:ea typeface="微软雅黑" pitchFamily="34" charset="-122"/>
              </a:rPr>
              <a:t>x</a:t>
            </a:r>
            <a:r>
              <a:rPr lang="zh-CN" altLang="en-US" dirty="0" smtClean="0">
                <a:latin typeface="微软雅黑" pitchFamily="34" charset="-122"/>
                <a:ea typeface="微软雅黑" pitchFamily="34" charset="-122"/>
              </a:rPr>
              <a:t>的数的个数，总时间复杂度为</a:t>
            </a:r>
            <a:r>
              <a:rPr lang="en-US" altLang="zh-CN" dirty="0" smtClean="0">
                <a:latin typeface="微软雅黑" pitchFamily="34" charset="-122"/>
                <a:ea typeface="微软雅黑" pitchFamily="34" charset="-122"/>
              </a:rPr>
              <a:t>O(nlogn+mlog</a:t>
            </a:r>
            <a:r>
              <a:rPr lang="en-US" altLang="zh-CN" baseline="30000" dirty="0" smtClean="0">
                <a:latin typeface="微软雅黑" pitchFamily="34" charset="-122"/>
                <a:ea typeface="微软雅黑" pitchFamily="34" charset="-122"/>
              </a:rPr>
              <a:t>3</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8" name="矩形 7">
            <a:hlinkClick r:id="rId3" action="ppaction://hlinkfile"/>
          </p:cNvPr>
          <p:cNvSpPr/>
          <p:nvPr/>
        </p:nvSpPr>
        <p:spPr>
          <a:xfrm>
            <a:off x="8909044" y="6215082"/>
            <a:ext cx="2762295" cy="338554"/>
          </a:xfrm>
          <a:prstGeom prst="rect">
            <a:avLst/>
          </a:prstGeom>
        </p:spPr>
        <p:txBody>
          <a:bodyPr wrap="none">
            <a:spAutoFit/>
          </a:bodyPr>
          <a:lstStyle/>
          <a:p>
            <a:r>
              <a:rPr lang="en-US" altLang="zh-CN" sz="1600" b="1" i="1" dirty="0" smtClean="0">
                <a:solidFill>
                  <a:srgbClr val="0000FF"/>
                </a:solidFill>
                <a:latin typeface="微软雅黑" pitchFamily="34" charset="-122"/>
                <a:ea typeface="微软雅黑" pitchFamily="34" charset="-122"/>
              </a:rPr>
              <a:t>K-</a:t>
            </a:r>
            <a:r>
              <a:rPr lang="en-US" altLang="zh-CN" sz="1600" b="1" i="1" dirty="0" err="1" smtClean="0">
                <a:solidFill>
                  <a:srgbClr val="0000FF"/>
                </a:solidFill>
                <a:latin typeface="微软雅黑" pitchFamily="34" charset="-122"/>
                <a:ea typeface="微软雅黑" pitchFamily="34" charset="-122"/>
              </a:rPr>
              <a:t>th</a:t>
            </a:r>
            <a:r>
              <a:rPr lang="en-US" altLang="zh-CN" sz="1600" b="1" i="1" dirty="0" smtClean="0">
                <a:solidFill>
                  <a:srgbClr val="0000FF"/>
                </a:solidFill>
                <a:latin typeface="微软雅黑" pitchFamily="34" charset="-122"/>
                <a:ea typeface="微软雅黑" pitchFamily="34" charset="-122"/>
              </a:rPr>
              <a:t> Number(</a:t>
            </a:r>
            <a:r>
              <a:rPr lang="zh-CN" altLang="en-US" sz="1600" b="1" i="1" dirty="0" smtClean="0">
                <a:solidFill>
                  <a:srgbClr val="0000FF"/>
                </a:solidFill>
                <a:latin typeface="微软雅黑" pitchFamily="34" charset="-122"/>
                <a:ea typeface="微软雅黑" pitchFamily="34" charset="-122"/>
              </a:rPr>
              <a:t>线段树</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additive="base">
                                        <p:cTn id="13" dur="500" fill="hold"/>
                                        <p:tgtEl>
                                          <p:spTgt spid="77828"/>
                                        </p:tgtEl>
                                        <p:attrNameLst>
                                          <p:attrName>ppt_x</p:attrName>
                                        </p:attrNameLst>
                                      </p:cBhvr>
                                      <p:tavLst>
                                        <p:tav tm="0">
                                          <p:val>
                                            <p:strVal val="#ppt_x"/>
                                          </p:val>
                                        </p:tav>
                                        <p:tav tm="100000">
                                          <p:val>
                                            <p:strVal val="#ppt_x"/>
                                          </p:val>
                                        </p:tav>
                                      </p:tavLst>
                                    </p:anim>
                                    <p:anim calcmode="lin" valueType="num">
                                      <p:cBhvr additive="base">
                                        <p:cTn id="14" dur="500" fill="hold"/>
                                        <p:tgtEl>
                                          <p:spTgt spid="778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2763" y="1488032"/>
            <a:ext cx="10715700" cy="369332"/>
          </a:xfrm>
          <a:prstGeom prst="rect">
            <a:avLst/>
          </a:prstGeom>
          <a:noFill/>
        </p:spPr>
        <p:txBody>
          <a:bodyPr wrap="square" rtlCol="0">
            <a:spAutoFit/>
          </a:bodyPr>
          <a:lstStyle/>
          <a:p>
            <a:r>
              <a:rPr lang="zh-CN" altLang="en-US" b="1" dirty="0" smtClean="0">
                <a:solidFill>
                  <a:srgbClr val="0000FF"/>
                </a:solidFill>
                <a:latin typeface="微软雅黑" pitchFamily="34" charset="-122"/>
                <a:ea typeface="微软雅黑" pitchFamily="34" charset="-122"/>
              </a:rPr>
              <a:t>区域树（</a:t>
            </a:r>
            <a:r>
              <a:rPr lang="en-US" altLang="zh-CN" b="1" dirty="0" smtClean="0">
                <a:solidFill>
                  <a:srgbClr val="0000FF"/>
                </a:solidFill>
                <a:latin typeface="微软雅黑" pitchFamily="34" charset="-122"/>
                <a:ea typeface="微软雅黑" pitchFamily="34" charset="-122"/>
              </a:rPr>
              <a:t>Range Tree</a:t>
            </a:r>
            <a:r>
              <a:rPr lang="zh-CN" altLang="en-US" b="1" dirty="0" smtClean="0">
                <a:solidFill>
                  <a:srgbClr val="0000FF"/>
                </a:solidFill>
                <a:latin typeface="微软雅黑" pitchFamily="34" charset="-122"/>
                <a:ea typeface="微软雅黑" pitchFamily="34" charset="-122"/>
              </a:rPr>
              <a:t>）：</a:t>
            </a:r>
            <a:r>
              <a:rPr lang="zh-CN" altLang="en-US" dirty="0" smtClean="0">
                <a:latin typeface="微软雅黑" pitchFamily="34" charset="-122"/>
                <a:ea typeface="微软雅黑" pitchFamily="34" charset="-122"/>
              </a:rPr>
              <a:t>每个节点维护一个数组的线段树和每个节点维护一棵树的线段树也叫区域树。</a:t>
            </a:r>
            <a:endParaRPr lang="zh-CN" altLang="en-US" dirty="0">
              <a:latin typeface="微软雅黑" pitchFamily="34" charset="-122"/>
              <a:ea typeface="微软雅黑" pitchFamily="34" charset="-122"/>
            </a:endParaRPr>
          </a:p>
        </p:txBody>
      </p:sp>
      <p:sp>
        <p:nvSpPr>
          <p:cNvPr id="16" name="TextBox 15"/>
          <p:cNvSpPr txBox="1"/>
          <p:nvPr/>
        </p:nvSpPr>
        <p:spPr>
          <a:xfrm>
            <a:off x="884201" y="2285992"/>
            <a:ext cx="10501386"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如果把数列 </a:t>
            </a:r>
            <a:r>
              <a:rPr lang="en-US" altLang="zh-CN" dirty="0" err="1" smtClean="0">
                <a:latin typeface="微软雅黑" pitchFamily="34" charset="-122"/>
                <a:ea typeface="微软雅黑" pitchFamily="34" charset="-122"/>
              </a:rPr>
              <a:t>a</a:t>
            </a:r>
            <a:r>
              <a:rPr lang="en-US" altLang="zh-CN" baseline="-25000" dirty="0" err="1" smtClean="0">
                <a:latin typeface="微软雅黑" pitchFamily="34" charset="-122"/>
                <a:ea typeface="微软雅黑" pitchFamily="34" charset="-122"/>
              </a:rPr>
              <a:t>i</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考虑成平面上（</a:t>
            </a:r>
            <a:r>
              <a:rPr lang="en-US" altLang="zh-CN"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a</a:t>
            </a:r>
            <a:r>
              <a:rPr lang="en-US" altLang="zh-CN" baseline="-25000" dirty="0" err="1" smtClean="0">
                <a:latin typeface="微软雅黑" pitchFamily="34" charset="-122"/>
                <a:ea typeface="微软雅黑" pitchFamily="34" charset="-122"/>
              </a:rPr>
              <a:t>i</a:t>
            </a:r>
            <a:r>
              <a:rPr lang="en-US" altLang="zh-CN" baseline="-25000"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）的点列，那么上面的问题中查询：</a:t>
            </a:r>
            <a:endParaRPr lang="en-US" altLang="zh-CN" dirty="0" smtClean="0">
              <a:latin typeface="微软雅黑" pitchFamily="34" charset="-122"/>
              <a:ea typeface="微软雅黑" pitchFamily="34" charset="-122"/>
            </a:endParaRPr>
          </a:p>
          <a:p>
            <a:pPr>
              <a:lnSpc>
                <a:spcPct val="150000"/>
              </a:lnSpc>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计算区间</a:t>
            </a:r>
            <a:r>
              <a:rPr lang="en-US" altLang="zh-CN" dirty="0" smtClean="0">
                <a:latin typeface="微软雅黑" pitchFamily="34" charset="-122"/>
                <a:ea typeface="微软雅黑" pitchFamily="34" charset="-122"/>
              </a:rPr>
              <a:t>[l</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r)</a:t>
            </a:r>
            <a:r>
              <a:rPr lang="zh-CN" altLang="en-US" dirty="0" smtClean="0">
                <a:latin typeface="微软雅黑" pitchFamily="34" charset="-122"/>
                <a:ea typeface="微软雅黑" pitchFamily="34" charset="-122"/>
              </a:rPr>
              <a:t>中不超过 </a:t>
            </a:r>
            <a:r>
              <a:rPr lang="en-US" altLang="zh-CN" dirty="0" smtClean="0">
                <a:latin typeface="微软雅黑" pitchFamily="34" charset="-122"/>
                <a:ea typeface="微软雅黑" pitchFamily="34" charset="-122"/>
              </a:rPr>
              <a:t>v </a:t>
            </a:r>
            <a:r>
              <a:rPr lang="zh-CN" altLang="en-US" dirty="0" smtClean="0">
                <a:latin typeface="微软雅黑" pitchFamily="34" charset="-122"/>
                <a:ea typeface="微软雅黑" pitchFamily="34" charset="-122"/>
              </a:rPr>
              <a:t>的数的个数</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就可以看成</a:t>
            </a:r>
            <a:endParaRPr lang="en-US" altLang="zh-CN" dirty="0" smtClean="0">
              <a:latin typeface="微软雅黑" pitchFamily="34" charset="-122"/>
              <a:ea typeface="微软雅黑" pitchFamily="34" charset="-122"/>
            </a:endParaRPr>
          </a:p>
          <a:p>
            <a:pPr>
              <a:lnSpc>
                <a:spcPct val="150000"/>
              </a:lnSpc>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计算满足 </a:t>
            </a:r>
            <a:r>
              <a:rPr lang="en-US" altLang="zh-CN" dirty="0" smtClean="0">
                <a:latin typeface="微软雅黑" pitchFamily="34" charset="-122"/>
                <a:ea typeface="微软雅黑" pitchFamily="34" charset="-122"/>
              </a:rPr>
              <a:t>l ≤ x ≤ r</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y  ≤ v </a:t>
            </a:r>
            <a:r>
              <a:rPr lang="zh-CN" altLang="en-US" dirty="0" smtClean="0">
                <a:latin typeface="微软雅黑" pitchFamily="34" charset="-122"/>
                <a:ea typeface="微软雅黑" pitchFamily="34" charset="-122"/>
              </a:rPr>
              <a:t>的点的个数。</a:t>
            </a:r>
            <a:endParaRPr lang="zh-CN" altLang="en-US" dirty="0">
              <a:latin typeface="微软雅黑" pitchFamily="34" charset="-122"/>
              <a:ea typeface="微软雅黑" pitchFamily="34" charset="-122"/>
            </a:endParaRPr>
          </a:p>
        </p:txBody>
      </p:sp>
      <p:sp>
        <p:nvSpPr>
          <p:cNvPr id="17" name="TextBox 16"/>
          <p:cNvSpPr txBox="1"/>
          <p:nvPr/>
        </p:nvSpPr>
        <p:spPr>
          <a:xfrm>
            <a:off x="884201" y="4572008"/>
            <a:ext cx="10501386"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区域树适合对矩形的区域进行处理。并且和树状数组一样，通过多重嵌套的线段树也可以实现高维度的</a:t>
            </a:r>
            <a:r>
              <a:rPr lang="en-US" altLang="zh-CN" b="1" dirty="0" smtClean="0">
                <a:latin typeface="微软雅黑" pitchFamily="34" charset="-122"/>
                <a:ea typeface="微软雅黑" pitchFamily="34" charset="-122"/>
              </a:rPr>
              <a:t>Range Tree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1374775" y="1809750"/>
            <a:ext cx="9448800" cy="323850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1441450" y="890588"/>
            <a:ext cx="9315450" cy="5076825"/>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571480"/>
            <a:ext cx="274947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方法一（暴力枚举）：</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155624"/>
            <a:ext cx="11144328" cy="45890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为了不重复统计，每次从最左上方的空格处开始放置，用一个 </a:t>
            </a:r>
            <a:r>
              <a:rPr lang="en-US" altLang="zh-CN" dirty="0" err="1" smtClean="0">
                <a:latin typeface="微软雅黑" pitchFamily="34" charset="-122"/>
                <a:ea typeface="微软雅黑" pitchFamily="34" charset="-122"/>
              </a:rPr>
              <a:t>bool</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数组来标记哪些格子已经被覆盖过了。</a:t>
            </a:r>
            <a:endParaRPr lang="zh-CN" altLang="en-US" dirty="0">
              <a:latin typeface="微软雅黑" pitchFamily="34" charset="-122"/>
              <a:ea typeface="微软雅黑" pitchFamily="34" charset="-122"/>
            </a:endParaRPr>
          </a:p>
        </p:txBody>
      </p:sp>
      <p:sp>
        <p:nvSpPr>
          <p:cNvPr id="4" name="矩形 3">
            <a:hlinkClick r:id="rId2" action="ppaction://hlinkfile"/>
          </p:cNvPr>
          <p:cNvSpPr/>
          <p:nvPr/>
        </p:nvSpPr>
        <p:spPr>
          <a:xfrm>
            <a:off x="8997209" y="1828846"/>
            <a:ext cx="2674130" cy="338554"/>
          </a:xfrm>
          <a:prstGeom prst="rect">
            <a:avLst/>
          </a:prstGeom>
        </p:spPr>
        <p:txBody>
          <a:bodyPr wrap="none">
            <a:spAutoFit/>
          </a:bodyPr>
          <a:lstStyle/>
          <a:p>
            <a:r>
              <a:rPr lang="zh-CN" altLang="en-US" sz="1600" b="1" i="1" dirty="0" smtClean="0">
                <a:solidFill>
                  <a:srgbClr val="0000FF"/>
                </a:solidFill>
                <a:latin typeface="微软雅黑" pitchFamily="34" charset="-122"/>
                <a:ea typeface="微软雅黑" pitchFamily="34" charset="-122"/>
              </a:rPr>
              <a:t>铺砖问题（暴力枚举）</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
        <p:nvSpPr>
          <p:cNvPr id="6" name="TextBox 5"/>
          <p:cNvSpPr txBox="1"/>
          <p:nvPr/>
        </p:nvSpPr>
        <p:spPr>
          <a:xfrm>
            <a:off x="527011" y="2977432"/>
            <a:ext cx="7286676" cy="29518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对于白色的格子（</a:t>
            </a:r>
            <a:r>
              <a:rPr lang="en-US" altLang="zh-CN"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a:t>
            </a:r>
            <a:r>
              <a:rPr lang="zh-CN" altLang="en-US" dirty="0" smtClean="0">
                <a:latin typeface="微软雅黑" pitchFamily="34" charset="-122"/>
                <a:ea typeface="微软雅黑" pitchFamily="34" charset="-122"/>
              </a:rPr>
              <a:t>），由于总是从最左上方的可放的格子开始放置，因此对于（</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&lt;</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a:t>
            </a:r>
            <a:r>
              <a:rPr lang="zh-CN" altLang="en-US" dirty="0" smtClean="0">
                <a:latin typeface="微软雅黑" pitchFamily="34" charset="-122"/>
                <a:ea typeface="微软雅黑" pitchFamily="34" charset="-122"/>
              </a:rPr>
              <a:t>）（按字典序比较）的（</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 </a:t>
            </a:r>
            <a:r>
              <a:rPr lang="zh-CN" altLang="en-US" dirty="0" smtClean="0">
                <a:latin typeface="微软雅黑" pitchFamily="34" charset="-122"/>
                <a:ea typeface="微软雅黑" pitchFamily="34" charset="-122"/>
              </a:rPr>
              <a:t>）总有</a:t>
            </a:r>
            <a:r>
              <a:rPr lang="en-US" altLang="zh-CN" dirty="0" smtClean="0">
                <a:latin typeface="微软雅黑" pitchFamily="34" charset="-122"/>
                <a:ea typeface="微软雅黑" pitchFamily="34" charset="-122"/>
              </a:rPr>
              <a:t>used[</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][j’ ]=true</a:t>
            </a:r>
            <a:r>
              <a:rPr lang="zh-CN" altLang="en-US" dirty="0" smtClean="0">
                <a:latin typeface="微软雅黑" pitchFamily="34" charset="-122"/>
                <a:ea typeface="微软雅黑" pitchFamily="34" charset="-122"/>
              </a:rPr>
              <a:t>成立。此外，由于砖块的大小为</a:t>
            </a:r>
            <a:r>
              <a:rPr lang="en-US" altLang="zh-CN" dirty="0" smtClean="0">
                <a:latin typeface="微软雅黑" pitchFamily="34" charset="-122"/>
                <a:ea typeface="微软雅黑" pitchFamily="34" charset="-122"/>
              </a:rPr>
              <a:t>1 × 2</a:t>
            </a:r>
            <a:r>
              <a:rPr lang="zh-CN" altLang="en-US" dirty="0" smtClean="0">
                <a:latin typeface="微软雅黑" pitchFamily="34" charset="-122"/>
                <a:ea typeface="微软雅黑" pitchFamily="34" charset="-122"/>
              </a:rPr>
              <a:t>，因此对于每一列  </a:t>
            </a:r>
            <a:r>
              <a:rPr lang="en-US" altLang="zh-CN" dirty="0" smtClean="0">
                <a:latin typeface="微软雅黑" pitchFamily="34" charset="-122"/>
                <a:ea typeface="微软雅黑" pitchFamily="34" charset="-122"/>
              </a:rPr>
              <a:t>j’</a:t>
            </a:r>
            <a:r>
              <a:rPr lang="zh-CN" altLang="en-US" dirty="0" smtClean="0">
                <a:latin typeface="微软雅黑" pitchFamily="34" charset="-122"/>
                <a:ea typeface="微软雅黑" pitchFamily="34" charset="-122"/>
              </a:rPr>
              <a:t>在满足（</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 </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a:t>
            </a:r>
            <a:r>
              <a:rPr lang="zh-CN" altLang="en-US" dirty="0" smtClean="0">
                <a:latin typeface="微软雅黑" pitchFamily="34" charset="-122"/>
                <a:ea typeface="微软雅黑" pitchFamily="34" charset="-122"/>
              </a:rPr>
              <a:t>）的所有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中，除了最小的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之外都满足</a:t>
            </a:r>
            <a:r>
              <a:rPr lang="en-US" altLang="zh-CN" dirty="0" smtClean="0">
                <a:latin typeface="微软雅黑" pitchFamily="34" charset="-122"/>
                <a:ea typeface="微软雅黑" pitchFamily="34" charset="-122"/>
              </a:rPr>
              <a:t>used[</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][j’ ]=false </a:t>
            </a:r>
            <a:r>
              <a:rPr lang="zh-CN" altLang="en-US" dirty="0" smtClean="0">
                <a:latin typeface="微软雅黑" pitchFamily="34" charset="-122"/>
                <a:ea typeface="微软雅黑" pitchFamily="34" charset="-122"/>
              </a:rPr>
              <a:t>。因此，不确定的只有每一列里还没有查询的格子中最上面的一个，共</a:t>
            </a:r>
            <a:r>
              <a:rPr lang="en-US" altLang="zh-CN" dirty="0" smtClean="0">
                <a:latin typeface="微软雅黑" pitchFamily="34" charset="-122"/>
                <a:ea typeface="微软雅黑" pitchFamily="34" charset="-122"/>
              </a:rPr>
              <a:t>m</a:t>
            </a:r>
            <a:r>
              <a:rPr lang="zh-CN" altLang="en-US" dirty="0" smtClean="0">
                <a:latin typeface="微软雅黑" pitchFamily="34" charset="-122"/>
                <a:ea typeface="微软雅黑" pitchFamily="34" charset="-122"/>
              </a:rPr>
              <a:t>个。从而可以把这</a:t>
            </a:r>
            <a:r>
              <a:rPr lang="en-US" altLang="zh-CN" dirty="0" smtClean="0">
                <a:latin typeface="微软雅黑" pitchFamily="34" charset="-122"/>
                <a:ea typeface="微软雅黑" pitchFamily="34" charset="-122"/>
              </a:rPr>
              <a:t>m</a:t>
            </a:r>
            <a:r>
              <a:rPr lang="zh-CN" altLang="en-US" dirty="0" smtClean="0">
                <a:latin typeface="微软雅黑" pitchFamily="34" charset="-122"/>
                <a:ea typeface="微软雅黑" pitchFamily="34" charset="-122"/>
              </a:rPr>
              <a:t>个格子通过状态压缩编码进行记忆化搜索，复杂度为</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nm2</a:t>
            </a:r>
            <a:r>
              <a:rPr lang="en-US" altLang="zh-CN" b="1" baseline="30000" dirty="0" smtClean="0">
                <a:latin typeface="微软雅黑" pitchFamily="34" charset="-122"/>
                <a:ea typeface="微软雅黑" pitchFamily="34" charset="-122"/>
              </a:rPr>
              <a:t>m</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7" name="TextBox 6"/>
          <p:cNvSpPr txBox="1"/>
          <p:nvPr/>
        </p:nvSpPr>
        <p:spPr>
          <a:xfrm>
            <a:off x="455573" y="2385948"/>
            <a:ext cx="3121367"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方法二（状态压缩</a:t>
            </a:r>
            <a:r>
              <a:rPr lang="en-US" altLang="zh-CN" sz="2000" b="1" dirty="0" smtClean="0">
                <a:solidFill>
                  <a:srgbClr val="0000FF"/>
                </a:solidFill>
                <a:latin typeface="微软雅黑" pitchFamily="34" charset="-122"/>
                <a:ea typeface="微软雅黑" pitchFamily="34" charset="-122"/>
              </a:rPr>
              <a:t>DP</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9" name="矩形 8"/>
          <p:cNvSpPr/>
          <p:nvPr/>
        </p:nvSpPr>
        <p:spPr>
          <a:xfrm>
            <a:off x="6715793" y="1810978"/>
            <a:ext cx="2526654" cy="369332"/>
          </a:xfrm>
          <a:prstGeom prst="rect">
            <a:avLst/>
          </a:prstGeom>
        </p:spPr>
        <p:txBody>
          <a:bodyPr wrap="none">
            <a:spAutoFit/>
          </a:bodyPr>
          <a:lstStyle/>
          <a:p>
            <a:r>
              <a:rPr lang="zh-CN" altLang="en-US" b="1" dirty="0" smtClean="0">
                <a:latin typeface="微软雅黑" pitchFamily="34" charset="-122"/>
                <a:ea typeface="微软雅黑" pitchFamily="34" charset="-122"/>
              </a:rPr>
              <a:t>复杂度：</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nm2</a:t>
            </a:r>
            <a:r>
              <a:rPr lang="en-US" altLang="zh-CN" b="1" baseline="30000" dirty="0" smtClean="0">
                <a:latin typeface="微软雅黑" pitchFamily="34" charset="-122"/>
                <a:ea typeface="微软雅黑" pitchFamily="34" charset="-122"/>
              </a:rPr>
              <a:t>nm</a:t>
            </a:r>
            <a:r>
              <a:rPr lang="zh-CN" altLang="en-US" b="1" dirty="0" smtClean="0">
                <a:latin typeface="微软雅黑" pitchFamily="34" charset="-122"/>
                <a:ea typeface="微软雅黑" pitchFamily="34" charset="-122"/>
              </a:rPr>
              <a:t>）</a:t>
            </a:r>
            <a:endParaRPr lang="zh-CN" altLang="en-US" b="1" dirty="0"/>
          </a:p>
        </p:txBody>
      </p:sp>
      <p:pic>
        <p:nvPicPr>
          <p:cNvPr id="77826" name="Picture 2"/>
          <p:cNvPicPr>
            <a:picLocks noChangeAspect="1" noChangeArrowheads="1"/>
          </p:cNvPicPr>
          <p:nvPr/>
        </p:nvPicPr>
        <p:blipFill>
          <a:blip r:embed="rId3" cstate="print"/>
          <a:srcRect/>
          <a:stretch>
            <a:fillRect/>
          </a:stretch>
        </p:blipFill>
        <p:spPr bwMode="auto">
          <a:xfrm>
            <a:off x="8028001" y="3248034"/>
            <a:ext cx="3628386" cy="2466982"/>
          </a:xfrm>
          <a:prstGeom prst="rect">
            <a:avLst/>
          </a:prstGeom>
          <a:ln>
            <a:noFill/>
          </a:ln>
          <a:effectLst>
            <a:outerShdw blurRad="190500" algn="tl" rotWithShape="0">
              <a:srgbClr val="000000">
                <a:alpha val="70000"/>
              </a:srgbClr>
            </a:outerShdw>
          </a:effectLst>
        </p:spPr>
      </p:pic>
      <p:sp>
        <p:nvSpPr>
          <p:cNvPr id="11" name="矩形 10">
            <a:hlinkClick r:id="rId4" action="ppaction://hlinkfile"/>
          </p:cNvPr>
          <p:cNvSpPr/>
          <p:nvPr/>
        </p:nvSpPr>
        <p:spPr>
          <a:xfrm>
            <a:off x="8670943" y="5876528"/>
            <a:ext cx="2970685" cy="338554"/>
          </a:xfrm>
          <a:prstGeom prst="rect">
            <a:avLst/>
          </a:prstGeom>
        </p:spPr>
        <p:txBody>
          <a:bodyPr wrap="none">
            <a:spAutoFit/>
          </a:bodyPr>
          <a:lstStyle/>
          <a:p>
            <a:r>
              <a:rPr lang="zh-CN" altLang="en-US" sz="1600" b="1" i="1" dirty="0" smtClean="0">
                <a:solidFill>
                  <a:srgbClr val="0000FF"/>
                </a:solidFill>
                <a:latin typeface="微软雅黑" pitchFamily="34" charset="-122"/>
                <a:ea typeface="微软雅黑" pitchFamily="34" charset="-122"/>
              </a:rPr>
              <a:t>铺砖问题（状态压缩</a:t>
            </a:r>
            <a:r>
              <a:rPr lang="en-US" altLang="zh-CN" sz="1600" b="1" i="1" dirty="0" smtClean="0">
                <a:solidFill>
                  <a:srgbClr val="0000FF"/>
                </a:solidFill>
                <a:latin typeface="微软雅黑" pitchFamily="34" charset="-122"/>
                <a:ea typeface="微软雅黑" pitchFamily="34" charset="-122"/>
              </a:rPr>
              <a:t>DP</a:t>
            </a:r>
            <a:r>
              <a:rPr lang="zh-CN" altLang="en-US" sz="1600" b="1" i="1" dirty="0" smtClean="0">
                <a:solidFill>
                  <a:srgbClr val="0000FF"/>
                </a:solidFill>
                <a:latin typeface="微软雅黑" pitchFamily="34" charset="-122"/>
                <a:ea typeface="微软雅黑" pitchFamily="34" charset="-122"/>
              </a:rPr>
              <a:t>）</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7" presetClass="entr" presetSubtype="8" fill="hold" nodeType="afterEffect">
                                  <p:stCondLst>
                                    <p:cond delay="0"/>
                                  </p:stCondLst>
                                  <p:childTnLst>
                                    <p:set>
                                      <p:cBhvr>
                                        <p:cTn id="25" dur="1" fill="hold">
                                          <p:stCondLst>
                                            <p:cond delay="0"/>
                                          </p:stCondLst>
                                        </p:cTn>
                                        <p:tgtEl>
                                          <p:spTgt spid="77826"/>
                                        </p:tgtEl>
                                        <p:attrNameLst>
                                          <p:attrName>style.visibility</p:attrName>
                                        </p:attrNameLst>
                                      </p:cBhvr>
                                      <p:to>
                                        <p:strVal val="visible"/>
                                      </p:to>
                                    </p:set>
                                    <p:anim calcmode="lin" valueType="num">
                                      <p:cBhvr>
                                        <p:cTn id="26" dur="500" fill="hold"/>
                                        <p:tgtEl>
                                          <p:spTgt spid="77826"/>
                                        </p:tgtEl>
                                        <p:attrNameLst>
                                          <p:attrName>ppt_x</p:attrName>
                                        </p:attrNameLst>
                                      </p:cBhvr>
                                      <p:tavLst>
                                        <p:tav tm="0">
                                          <p:val>
                                            <p:strVal val="#ppt_x-#ppt_w/2"/>
                                          </p:val>
                                        </p:tav>
                                        <p:tav tm="100000">
                                          <p:val>
                                            <p:strVal val="#ppt_x"/>
                                          </p:val>
                                        </p:tav>
                                      </p:tavLst>
                                    </p:anim>
                                    <p:anim calcmode="lin" valueType="num">
                                      <p:cBhvr>
                                        <p:cTn id="27" dur="500" fill="hold"/>
                                        <p:tgtEl>
                                          <p:spTgt spid="77826"/>
                                        </p:tgtEl>
                                        <p:attrNameLst>
                                          <p:attrName>ppt_y</p:attrName>
                                        </p:attrNameLst>
                                      </p:cBhvr>
                                      <p:tavLst>
                                        <p:tav tm="0">
                                          <p:val>
                                            <p:strVal val="#ppt_y"/>
                                          </p:val>
                                        </p:tav>
                                        <p:tav tm="100000">
                                          <p:val>
                                            <p:strVal val="#ppt_y"/>
                                          </p:val>
                                        </p:tav>
                                      </p:tavLst>
                                    </p:anim>
                                    <p:anim calcmode="lin" valueType="num">
                                      <p:cBhvr>
                                        <p:cTn id="28" dur="500" fill="hold"/>
                                        <p:tgtEl>
                                          <p:spTgt spid="77826"/>
                                        </p:tgtEl>
                                        <p:attrNameLst>
                                          <p:attrName>ppt_w</p:attrName>
                                        </p:attrNameLst>
                                      </p:cBhvr>
                                      <p:tavLst>
                                        <p:tav tm="0">
                                          <p:val>
                                            <p:fltVal val="0"/>
                                          </p:val>
                                        </p:tav>
                                        <p:tav tm="100000">
                                          <p:val>
                                            <p:strVal val="#ppt_w"/>
                                          </p:val>
                                        </p:tav>
                                      </p:tavLst>
                                    </p:anim>
                                    <p:anim calcmode="lin" valueType="num">
                                      <p:cBhvr>
                                        <p:cTn id="29" dur="500" fill="hold"/>
                                        <p:tgtEl>
                                          <p:spTgt spid="77826"/>
                                        </p:tgtEl>
                                        <p:attrNameLst>
                                          <p:attrName>ppt_h</p:attrName>
                                        </p:attrNameLst>
                                      </p:cBhvr>
                                      <p:tavLst>
                                        <p:tav tm="0">
                                          <p:val>
                                            <p:strVal val="#ppt_h"/>
                                          </p:val>
                                        </p:tav>
                                        <p:tav tm="100000">
                                          <p:val>
                                            <p:strVal val="#ppt_h"/>
                                          </p:val>
                                        </p:tav>
                                      </p:tavLst>
                                    </p:anim>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7" grpId="0"/>
      <p:bldP spid="9"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l="2116" t="2659" r="3366" b="3191"/>
          <a:stretch>
            <a:fillRect/>
          </a:stretch>
        </p:blipFill>
        <p:spPr bwMode="auto">
          <a:xfrm>
            <a:off x="930213" y="1214422"/>
            <a:ext cx="10383936" cy="4572032"/>
          </a:xfrm>
          <a:prstGeom prst="rect">
            <a:avLst/>
          </a:prstGeom>
          <a:noFill/>
          <a:ln w="9525">
            <a:noFill/>
            <a:miter lim="800000"/>
            <a:headEnd/>
            <a:tailEnd/>
          </a:ln>
          <a:effectLst/>
        </p:spPr>
      </p:pic>
      <p:sp>
        <p:nvSpPr>
          <p:cNvPr id="3" name="TextBox 2">
            <a:hlinkClick r:id="rId4"/>
          </p:cNvPr>
          <p:cNvSpPr txBox="1"/>
          <p:nvPr/>
        </p:nvSpPr>
        <p:spPr>
          <a:xfrm>
            <a:off x="4098911" y="714356"/>
            <a:ext cx="3854838" cy="369332"/>
          </a:xfrm>
          <a:prstGeom prst="rect">
            <a:avLst/>
          </a:prstGeom>
          <a:noFill/>
        </p:spPr>
        <p:txBody>
          <a:bodyPr wrap="none" rtlCol="0">
            <a:spAutoFit/>
          </a:bodyPr>
          <a:lstStyle/>
          <a:p>
            <a:r>
              <a:rPr lang="en-US" altLang="zh-CN" b="1" dirty="0" smtClean="0">
                <a:solidFill>
                  <a:srgbClr val="0000FF"/>
                </a:solidFill>
              </a:rPr>
              <a:t>https://vjudge.net/problem/POJ-1769</a:t>
            </a:r>
            <a:endParaRPr lang="zh-CN" altLang="en-US" b="1" dirty="0">
              <a:solidFill>
                <a:srgbClr val="0000FF"/>
              </a:solidFill>
            </a:endParaRPr>
          </a:p>
        </p:txBody>
      </p:sp>
    </p:spTree>
    <p:extLst>
      <p:ext uri="{BB962C8B-B14F-4D97-AF65-F5344CB8AC3E}">
        <p14:creationId xmlns="" xmlns:p14="http://schemas.microsoft.com/office/powerpoint/2010/main" val="3380630612"/>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a:stretch>
            <a:fillRect/>
          </a:stretch>
        </p:blipFill>
        <p:spPr bwMode="auto">
          <a:xfrm>
            <a:off x="1098515" y="2143116"/>
            <a:ext cx="10216489" cy="2281246"/>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b="10877"/>
          <a:stretch>
            <a:fillRect/>
          </a:stretch>
        </p:blipFill>
        <p:spPr bwMode="auto">
          <a:xfrm>
            <a:off x="1241391" y="714356"/>
            <a:ext cx="9670242" cy="1500198"/>
          </a:xfrm>
          <a:prstGeom prst="rect">
            <a:avLst/>
          </a:prstGeom>
          <a:ln>
            <a:noFill/>
          </a:ln>
          <a:effectLst>
            <a:outerShdw blurRad="190500" algn="tl" rotWithShape="0">
              <a:srgbClr val="000000">
                <a:alpha val="70000"/>
              </a:srgbClr>
            </a:outerShdw>
          </a:effectLst>
        </p:spPr>
      </p:pic>
      <p:pic>
        <p:nvPicPr>
          <p:cNvPr id="6" name="Picture 3"/>
          <p:cNvPicPr>
            <a:picLocks noChangeAspect="1" noChangeArrowheads="1"/>
          </p:cNvPicPr>
          <p:nvPr/>
        </p:nvPicPr>
        <p:blipFill>
          <a:blip r:embed="rId4" cstate="print"/>
          <a:srcRect t="5263" b="1754"/>
          <a:stretch>
            <a:fillRect/>
          </a:stretch>
        </p:blipFill>
        <p:spPr bwMode="auto">
          <a:xfrm>
            <a:off x="1241391" y="2357430"/>
            <a:ext cx="9710074" cy="3786214"/>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3380630612"/>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169953" y="2214554"/>
            <a:ext cx="10168692" cy="2671774"/>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33806306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884201" y="1285860"/>
            <a:ext cx="10456002" cy="4143404"/>
          </a:xfrm>
          <a:prstGeom prst="rect">
            <a:avLst/>
          </a:prstGeom>
          <a:ln>
            <a:noFill/>
          </a:ln>
          <a:effectLst>
            <a:outerShdw blurRad="190500" algn="tl" rotWithShape="0">
              <a:srgbClr val="000000">
                <a:alpha val="70000"/>
              </a:srgbClr>
            </a:outerShdw>
          </a:effectLst>
        </p:spPr>
      </p:pic>
      <p:sp>
        <p:nvSpPr>
          <p:cNvPr id="6" name="矩形 5">
            <a:hlinkClick r:id="rId4" action="ppaction://hlinkfile"/>
          </p:cNvPr>
          <p:cNvSpPr/>
          <p:nvPr/>
        </p:nvSpPr>
        <p:spPr>
          <a:xfrm>
            <a:off x="9813951" y="5929330"/>
            <a:ext cx="1518364" cy="369332"/>
          </a:xfrm>
          <a:prstGeom prst="rect">
            <a:avLst/>
          </a:prstGeom>
        </p:spPr>
        <p:txBody>
          <a:bodyPr wrap="none">
            <a:spAutoFit/>
          </a:bodyPr>
          <a:lstStyle/>
          <a:p>
            <a:r>
              <a:rPr lang="en-US" altLang="zh-CN" b="1" i="1" dirty="0" smtClean="0">
                <a:solidFill>
                  <a:srgbClr val="0000FF"/>
                </a:solidFill>
              </a:rPr>
              <a:t>poj1769.cpp</a:t>
            </a:r>
            <a:endParaRPr lang="zh-CN" altLang="en-US" b="1" i="1" dirty="0">
              <a:solidFill>
                <a:srgbClr val="0000FF"/>
              </a:solidFill>
            </a:endParaRPr>
          </a:p>
        </p:txBody>
      </p:sp>
    </p:spTree>
    <p:extLst>
      <p:ext uri="{BB962C8B-B14F-4D97-AF65-F5344CB8AC3E}">
        <p14:creationId xmlns="" xmlns:p14="http://schemas.microsoft.com/office/powerpoint/2010/main" val="338063061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2763" y="928670"/>
            <a:ext cx="1980029"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解题思路总结：</a:t>
            </a:r>
            <a:endParaRPr lang="zh-CN" altLang="en-US" sz="2000" b="1" dirty="0">
              <a:solidFill>
                <a:srgbClr val="0000FF"/>
              </a:solidFill>
              <a:latin typeface="微软雅黑" pitchFamily="34" charset="-122"/>
              <a:ea typeface="微软雅黑" pitchFamily="34" charset="-122"/>
            </a:endParaRPr>
          </a:p>
        </p:txBody>
      </p:sp>
      <p:sp>
        <p:nvSpPr>
          <p:cNvPr id="4" name="TextBox 3"/>
          <p:cNvSpPr txBox="1"/>
          <p:nvPr/>
        </p:nvSpPr>
        <p:spPr>
          <a:xfrm>
            <a:off x="1312829" y="1973584"/>
            <a:ext cx="341632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要怎样才能去想到这个猜想呢？</a:t>
            </a:r>
            <a:endParaRPr lang="zh-CN" altLang="en-US" dirty="0">
              <a:latin typeface="微软雅黑" pitchFamily="34" charset="-122"/>
              <a:ea typeface="微软雅黑" pitchFamily="34" charset="-122"/>
            </a:endParaRPr>
          </a:p>
        </p:txBody>
      </p:sp>
      <p:sp>
        <p:nvSpPr>
          <p:cNvPr id="6" name="右箭头 5"/>
          <p:cNvSpPr/>
          <p:nvPr/>
        </p:nvSpPr>
        <p:spPr>
          <a:xfrm>
            <a:off x="4670415" y="2100706"/>
            <a:ext cx="1071570" cy="1428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TextBox 6"/>
          <p:cNvSpPr txBox="1"/>
          <p:nvPr/>
        </p:nvSpPr>
        <p:spPr>
          <a:xfrm>
            <a:off x="5884861" y="1988098"/>
            <a:ext cx="1569660"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首先是直觉！</a:t>
            </a:r>
            <a:endParaRPr lang="zh-CN" altLang="en-US" dirty="0">
              <a:solidFill>
                <a:srgbClr val="0000FF"/>
              </a:solidFill>
              <a:latin typeface="微软雅黑" pitchFamily="34" charset="-122"/>
              <a:ea typeface="微软雅黑" pitchFamily="34" charset="-122"/>
            </a:endParaRPr>
          </a:p>
        </p:txBody>
      </p:sp>
      <p:sp>
        <p:nvSpPr>
          <p:cNvPr id="8" name="TextBox 7"/>
          <p:cNvSpPr txBox="1"/>
          <p:nvPr/>
        </p:nvSpPr>
        <p:spPr>
          <a:xfrm>
            <a:off x="7419646" y="1973584"/>
            <a:ext cx="410881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（比较容易想到的姑且先排序试试看）</a:t>
            </a:r>
            <a:endParaRPr lang="zh-CN" altLang="en-US" dirty="0">
              <a:latin typeface="微软雅黑" pitchFamily="34" charset="-122"/>
              <a:ea typeface="微软雅黑" pitchFamily="34" charset="-122"/>
            </a:endParaRPr>
          </a:p>
        </p:txBody>
      </p:sp>
      <p:sp>
        <p:nvSpPr>
          <p:cNvPr id="10" name="TextBox 9"/>
          <p:cNvSpPr txBox="1"/>
          <p:nvPr/>
        </p:nvSpPr>
        <p:spPr>
          <a:xfrm>
            <a:off x="1314805" y="2714620"/>
            <a:ext cx="2031325"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第二个就是样例。</a:t>
            </a:r>
            <a:endParaRPr lang="zh-CN" altLang="en-US" dirty="0">
              <a:solidFill>
                <a:srgbClr val="0000FF"/>
              </a:solidFill>
              <a:latin typeface="微软雅黑" pitchFamily="34" charset="-122"/>
              <a:ea typeface="微软雅黑" pitchFamily="34" charset="-122"/>
            </a:endParaRPr>
          </a:p>
        </p:txBody>
      </p:sp>
      <p:sp>
        <p:nvSpPr>
          <p:cNvPr id="11" name="TextBox 10"/>
          <p:cNvSpPr txBox="1"/>
          <p:nvPr/>
        </p:nvSpPr>
        <p:spPr>
          <a:xfrm>
            <a:off x="3100329" y="2714620"/>
            <a:ext cx="4570482"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（由于样例数据量小，可以手工验算猜想）</a:t>
            </a:r>
            <a:endParaRPr lang="zh-CN" altLang="en-US" dirty="0">
              <a:latin typeface="微软雅黑" pitchFamily="34" charset="-122"/>
              <a:ea typeface="微软雅黑" pitchFamily="34" charset="-122"/>
            </a:endParaRPr>
          </a:p>
        </p:txBody>
      </p:sp>
      <p:sp>
        <p:nvSpPr>
          <p:cNvPr id="12" name="TextBox 11"/>
          <p:cNvSpPr txBox="1"/>
          <p:nvPr/>
        </p:nvSpPr>
        <p:spPr>
          <a:xfrm>
            <a:off x="1312829" y="3559734"/>
            <a:ext cx="2031325"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第三个就是证明。</a:t>
            </a:r>
            <a:endParaRPr lang="zh-CN" altLang="en-US" dirty="0">
              <a:solidFill>
                <a:srgbClr val="0000FF"/>
              </a:solidFill>
              <a:latin typeface="微软雅黑" pitchFamily="34" charset="-122"/>
              <a:ea typeface="微软雅黑" pitchFamily="34" charset="-122"/>
            </a:endParaRPr>
          </a:p>
        </p:txBody>
      </p:sp>
      <p:sp>
        <p:nvSpPr>
          <p:cNvPr id="13" name="TextBox 12"/>
          <p:cNvSpPr txBox="1"/>
          <p:nvPr/>
        </p:nvSpPr>
        <p:spPr>
          <a:xfrm>
            <a:off x="3098779" y="3559734"/>
            <a:ext cx="272382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（数学归纳法，反证法）</a:t>
            </a:r>
            <a:endParaRPr lang="zh-CN" altLang="en-US" dirty="0">
              <a:latin typeface="微软雅黑" pitchFamily="34" charset="-122"/>
              <a:ea typeface="微软雅黑" pitchFamily="34" charset="-122"/>
            </a:endParaRPr>
          </a:p>
        </p:txBody>
      </p:sp>
      <p:sp>
        <p:nvSpPr>
          <p:cNvPr id="14" name="TextBox 13"/>
          <p:cNvSpPr txBox="1"/>
          <p:nvPr/>
        </p:nvSpPr>
        <p:spPr>
          <a:xfrm>
            <a:off x="1312829" y="4488428"/>
            <a:ext cx="5262979"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第四个就是注意代码实现，特别是细节决定成败！</a:t>
            </a:r>
            <a:endParaRPr lang="zh-CN" altLang="en-US" dirty="0">
              <a:solidFill>
                <a:srgbClr val="0000FF"/>
              </a:solidFill>
              <a:latin typeface="微软雅黑" pitchFamily="34" charset="-122"/>
              <a:ea typeface="微软雅黑" pitchFamily="34" charset="-122"/>
            </a:endParaRPr>
          </a:p>
        </p:txBody>
      </p:sp>
      <p:sp>
        <p:nvSpPr>
          <p:cNvPr id="15" name="TextBox 14"/>
          <p:cNvSpPr txBox="1"/>
          <p:nvPr/>
        </p:nvSpPr>
        <p:spPr>
          <a:xfrm>
            <a:off x="1241391" y="4988494"/>
            <a:ext cx="797846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（乘法可能导致 </a:t>
            </a:r>
            <a:r>
              <a:rPr lang="en-US" altLang="zh-CN" dirty="0" smtClean="0">
                <a:latin typeface="微软雅黑" pitchFamily="34" charset="-122"/>
                <a:ea typeface="微软雅黑" pitchFamily="34" charset="-122"/>
              </a:rPr>
              <a:t>32 </a:t>
            </a:r>
            <a:r>
              <a:rPr lang="zh-CN" altLang="en-US" dirty="0" smtClean="0">
                <a:latin typeface="微软雅黑" pitchFamily="34" charset="-122"/>
                <a:ea typeface="微软雅黑" pitchFamily="34" charset="-122"/>
              </a:rPr>
              <a:t>位整数溢出，不到最后提交的时刻，都不能掉以轻心！）</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lide(fromLeft)">
                                      <p:cBhvr>
                                        <p:cTn id="18" dur="500"/>
                                        <p:tgtEl>
                                          <p:spTgt spid="7"/>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Left)">
                                      <p:cBhvr>
                                        <p:cTn id="26" dur="500"/>
                                        <p:tgtEl>
                                          <p:spTgt spid="10"/>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lide(fromLeft)">
                                      <p:cBhvr>
                                        <p:cTn id="34" dur="500"/>
                                        <p:tgtEl>
                                          <p:spTgt spid="12"/>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slide(fromLeft)">
                                      <p:cBhvr>
                                        <p:cTn id="42" dur="500"/>
                                        <p:tgtEl>
                                          <p:spTgt spid="14"/>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10" grpId="0"/>
      <p:bldP spid="11" grpId="0"/>
      <p:bldP spid="12" grpId="0"/>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1" name="Picture 3"/>
          <p:cNvPicPr>
            <a:picLocks noChangeAspect="1" noChangeArrowheads="1"/>
          </p:cNvPicPr>
          <p:nvPr/>
        </p:nvPicPr>
        <p:blipFill>
          <a:blip r:embed="rId2" cstate="print"/>
          <a:srcRect/>
          <a:stretch>
            <a:fillRect/>
          </a:stretch>
        </p:blipFill>
        <p:spPr bwMode="auto">
          <a:xfrm>
            <a:off x="1470025" y="881068"/>
            <a:ext cx="9258300" cy="3333750"/>
          </a:xfrm>
          <a:prstGeom prst="rect">
            <a:avLst/>
          </a:prstGeom>
          <a:noFill/>
          <a:ln w="9525">
            <a:noFill/>
            <a:miter lim="800000"/>
            <a:headEnd/>
            <a:tailEnd/>
          </a:ln>
          <a:effectLst/>
        </p:spPr>
      </p:pic>
      <p:pic>
        <p:nvPicPr>
          <p:cNvPr id="94212" name="Picture 4"/>
          <p:cNvPicPr>
            <a:picLocks noChangeAspect="1" noChangeArrowheads="1"/>
          </p:cNvPicPr>
          <p:nvPr/>
        </p:nvPicPr>
        <p:blipFill>
          <a:blip r:embed="rId3" cstate="print"/>
          <a:srcRect/>
          <a:stretch>
            <a:fillRect/>
          </a:stretch>
        </p:blipFill>
        <p:spPr bwMode="auto">
          <a:xfrm>
            <a:off x="1498600" y="4400568"/>
            <a:ext cx="9201150" cy="160020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0" name="矩形 29"/>
          <p:cNvSpPr/>
          <p:nvPr/>
        </p:nvSpPr>
        <p:spPr>
          <a:xfrm>
            <a:off x="1000327" y="1420971"/>
            <a:ext cx="6241856" cy="507831"/>
          </a:xfrm>
          <a:prstGeom prst="rect">
            <a:avLst/>
          </a:prstGeom>
        </p:spPr>
        <p:style>
          <a:lnRef idx="1">
            <a:schemeClr val="accent5"/>
          </a:lnRef>
          <a:fillRef idx="2">
            <a:schemeClr val="accent5"/>
          </a:fillRef>
          <a:effectRef idx="1">
            <a:schemeClr val="accent5"/>
          </a:effectRef>
          <a:fontRef idx="minor">
            <a:schemeClr val="dk1"/>
          </a:fontRef>
        </p:style>
        <p:txBody>
          <a:bodyPr wrap="square" anchor="ctr" anchorCtr="0">
            <a:spAutoFit/>
          </a:bodyPr>
          <a:lstStyle/>
          <a:p>
            <a:pPr>
              <a:lnSpc>
                <a:spcPct val="150000"/>
              </a:lnSpc>
            </a:pPr>
            <a:r>
              <a:rPr lang="zh-CN" altLang="en-US" dirty="0" smtClean="0">
                <a:latin typeface="微软雅黑" pitchFamily="34" charset="-122"/>
                <a:ea typeface="微软雅黑" pitchFamily="34" charset="-122"/>
              </a:rPr>
              <a:t>逐项递推</a:t>
            </a:r>
            <a:r>
              <a:rPr lang="en-US" altLang="zh-CN" dirty="0" smtClean="0">
                <a:latin typeface="微软雅黑" pitchFamily="34" charset="-122"/>
                <a:ea typeface="微软雅黑" pitchFamily="34" charset="-122"/>
              </a:rPr>
              <a:t>—— n</a:t>
            </a:r>
            <a:r>
              <a:rPr lang="zh-CN" altLang="en-US" dirty="0" smtClean="0">
                <a:latin typeface="微软雅黑" pitchFamily="34" charset="-122"/>
                <a:ea typeface="微软雅黑" pitchFamily="34" charset="-122"/>
              </a:rPr>
              <a:t>太大，效率太低！</a:t>
            </a:r>
            <a:endParaRPr lang="zh-CN" altLang="en-US" dirty="0">
              <a:latin typeface="微软雅黑" pitchFamily="34" charset="-122"/>
              <a:ea typeface="微软雅黑" pitchFamily="34" charset="-122"/>
            </a:endParaRPr>
          </a:p>
        </p:txBody>
      </p:sp>
      <p:sp>
        <p:nvSpPr>
          <p:cNvPr id="34" name="矩形 33"/>
          <p:cNvSpPr/>
          <p:nvPr/>
        </p:nvSpPr>
        <p:spPr>
          <a:xfrm>
            <a:off x="1004027" y="2706855"/>
            <a:ext cx="6238156" cy="507831"/>
          </a:xfrm>
          <a:prstGeom prst="rect">
            <a:avLst/>
          </a:prstGeom>
        </p:spPr>
        <p:style>
          <a:lnRef idx="1">
            <a:schemeClr val="accent5"/>
          </a:lnRef>
          <a:fillRef idx="2">
            <a:schemeClr val="accent5"/>
          </a:fillRef>
          <a:effectRef idx="1">
            <a:schemeClr val="accent5"/>
          </a:effectRef>
          <a:fontRef idx="minor">
            <a:schemeClr val="dk1"/>
          </a:fontRef>
        </p:style>
        <p:txBody>
          <a:bodyPr wrap="square" anchor="ctr" anchorCtr="0">
            <a:spAutoFit/>
          </a:bodyPr>
          <a:lstStyle/>
          <a:p>
            <a:pPr>
              <a:lnSpc>
                <a:spcPct val="150000"/>
              </a:lnSpc>
            </a:pPr>
            <a:r>
              <a:rPr lang="zh-CN" altLang="en-US" dirty="0" smtClean="0">
                <a:latin typeface="微软雅黑" pitchFamily="34" charset="-122"/>
                <a:ea typeface="微软雅黑" pitchFamily="34" charset="-122"/>
              </a:rPr>
              <a:t>通项公式</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有无理数，无法简单求得模</a:t>
            </a:r>
            <a:r>
              <a:rPr lang="en-US" altLang="zh-CN" dirty="0" smtClean="0">
                <a:latin typeface="微软雅黑" pitchFamily="34" charset="-122"/>
                <a:ea typeface="微软雅黑" pitchFamily="34" charset="-122"/>
              </a:rPr>
              <a:t>10</a:t>
            </a:r>
            <a:r>
              <a:rPr lang="en-US" altLang="zh-CN" baseline="30000" dirty="0" smtClean="0">
                <a:latin typeface="微软雅黑" pitchFamily="34" charset="-122"/>
                <a:ea typeface="微软雅黑" pitchFamily="34" charset="-122"/>
              </a:rPr>
              <a:t>4</a:t>
            </a:r>
            <a:r>
              <a:rPr lang="zh-CN" altLang="en-US" dirty="0" smtClean="0">
                <a:latin typeface="微软雅黑" pitchFamily="34" charset="-122"/>
                <a:ea typeface="微软雅黑" pitchFamily="34" charset="-122"/>
              </a:rPr>
              <a:t>之后的结果！</a:t>
            </a:r>
            <a:endParaRPr lang="zh-CN" altLang="en-US" dirty="0">
              <a:latin typeface="微软雅黑" pitchFamily="34" charset="-122"/>
              <a:ea typeface="微软雅黑" pitchFamily="34" charset="-122"/>
            </a:endParaRPr>
          </a:p>
        </p:txBody>
      </p:sp>
      <p:graphicFrame>
        <p:nvGraphicFramePr>
          <p:cNvPr id="35" name="对象 34"/>
          <p:cNvGraphicFramePr>
            <a:graphicFrameLocks noChangeAspect="1"/>
          </p:cNvGraphicFramePr>
          <p:nvPr/>
        </p:nvGraphicFramePr>
        <p:xfrm>
          <a:off x="8062167" y="2518476"/>
          <a:ext cx="3037668" cy="857256"/>
        </p:xfrm>
        <a:graphic>
          <a:graphicData uri="http://schemas.openxmlformats.org/presentationml/2006/ole">
            <p:oleObj spid="_x0000_s130050" name="公式" r:id="rId3" imgW="2070000" imgH="583920" progId="Equation.3">
              <p:embed/>
            </p:oleObj>
          </a:graphicData>
        </a:graphic>
      </p:graphicFrame>
      <p:sp>
        <p:nvSpPr>
          <p:cNvPr id="36" name="矩形 35"/>
          <p:cNvSpPr/>
          <p:nvPr/>
        </p:nvSpPr>
        <p:spPr>
          <a:xfrm>
            <a:off x="1004027" y="3915606"/>
            <a:ext cx="1009580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anchor="ctr" anchorCtr="0">
            <a:spAutoFit/>
          </a:bodyPr>
          <a:lstStyle/>
          <a:p>
            <a:pPr>
              <a:lnSpc>
                <a:spcPct val="150000"/>
              </a:lnSpc>
            </a:pPr>
            <a:r>
              <a:rPr lang="zh-CN" altLang="en-US" dirty="0" smtClean="0">
                <a:latin typeface="微软雅黑" pitchFamily="34" charset="-122"/>
                <a:ea typeface="微软雅黑" pitchFamily="34" charset="-122"/>
              </a:rPr>
              <a:t>转化成矩阵，就可以用</a:t>
            </a:r>
            <a:r>
              <a:rPr lang="zh-CN" altLang="en-US" b="1" dirty="0" smtClean="0">
                <a:latin typeface="微软雅黑" pitchFamily="34" charset="-122"/>
                <a:ea typeface="微软雅黑" pitchFamily="34" charset="-122"/>
              </a:rPr>
              <a:t>矩阵快速幂</a:t>
            </a:r>
            <a:r>
              <a:rPr lang="zh-CN" altLang="en-US" dirty="0" smtClean="0">
                <a:latin typeface="微软雅黑" pitchFamily="34" charset="-122"/>
                <a:ea typeface="微软雅黑" pitchFamily="34" charset="-122"/>
              </a:rPr>
              <a:t>来计算</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计算出 </a:t>
            </a:r>
            <a:r>
              <a:rPr lang="en-US" altLang="zh-CN" i="1" dirty="0" smtClean="0">
                <a:latin typeface="微软雅黑" pitchFamily="34" charset="-122"/>
                <a:ea typeface="微软雅黑" pitchFamily="34" charset="-122"/>
              </a:rPr>
              <a:t>A</a:t>
            </a:r>
            <a:r>
              <a:rPr lang="en-US" altLang="zh-CN" i="1" baseline="30000" dirty="0" smtClean="0">
                <a:latin typeface="微软雅黑" pitchFamily="34" charset="-122"/>
                <a:ea typeface="微软雅黑" pitchFamily="34" charset="-122"/>
              </a:rPr>
              <a:t>n  </a:t>
            </a:r>
            <a:r>
              <a:rPr lang="zh-CN" altLang="en-US" dirty="0" smtClean="0">
                <a:latin typeface="微软雅黑" pitchFamily="34" charset="-122"/>
                <a:ea typeface="微软雅黑" pitchFamily="34" charset="-122"/>
              </a:rPr>
              <a:t>就可以求出 </a:t>
            </a:r>
            <a:r>
              <a:rPr lang="en-US" altLang="zh-CN" i="1" dirty="0" smtClean="0">
                <a:latin typeface="微软雅黑" pitchFamily="34" charset="-122"/>
                <a:ea typeface="微软雅黑" pitchFamily="34" charset="-122"/>
              </a:rPr>
              <a:t>F</a:t>
            </a:r>
            <a:r>
              <a:rPr lang="en-US" altLang="zh-CN" i="1" baseline="-25000"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aphicFrame>
        <p:nvGraphicFramePr>
          <p:cNvPr id="95253" name="Object 21"/>
          <p:cNvGraphicFramePr>
            <a:graphicFrameLocks noChangeAspect="1"/>
          </p:cNvGraphicFramePr>
          <p:nvPr/>
        </p:nvGraphicFramePr>
        <p:xfrm>
          <a:off x="3170217" y="4756165"/>
          <a:ext cx="5421313" cy="744537"/>
        </p:xfrm>
        <a:graphic>
          <a:graphicData uri="http://schemas.openxmlformats.org/presentationml/2006/ole">
            <p:oleObj spid="_x0000_s130051" name="公式" r:id="rId4" imgW="3695400" imgH="507960" progId="Equation.3">
              <p:embed/>
            </p:oleObj>
          </a:graphicData>
        </a:graphic>
      </p:graphicFrame>
      <p:sp>
        <p:nvSpPr>
          <p:cNvPr id="37" name="矩形 36">
            <a:hlinkClick r:id="rId5" action="ppaction://hlinkfile"/>
          </p:cNvPr>
          <p:cNvSpPr/>
          <p:nvPr/>
        </p:nvSpPr>
        <p:spPr>
          <a:xfrm>
            <a:off x="9171009" y="5715016"/>
            <a:ext cx="1853392" cy="338554"/>
          </a:xfrm>
          <a:prstGeom prst="rect">
            <a:avLst/>
          </a:prstGeom>
        </p:spPr>
        <p:txBody>
          <a:bodyPr wrap="none">
            <a:spAutoFit/>
          </a:bodyPr>
          <a:lstStyle/>
          <a:p>
            <a:r>
              <a:rPr lang="zh-CN" altLang="en-US" sz="1600" b="1" i="1" dirty="0" smtClean="0">
                <a:solidFill>
                  <a:srgbClr val="0000FF"/>
                </a:solidFill>
                <a:latin typeface="微软雅黑" pitchFamily="34" charset="-122"/>
                <a:ea typeface="微软雅黑" pitchFamily="34" charset="-122"/>
              </a:rPr>
              <a:t>斐波那契数列</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0-#ppt_w/2"/>
                                          </p:val>
                                        </p:tav>
                                        <p:tav tm="100000">
                                          <p:val>
                                            <p:strVal val="#ppt_x"/>
                                          </p:val>
                                        </p:tav>
                                      </p:tavLst>
                                    </p:anim>
                                    <p:anim calcmode="lin" valueType="num">
                                      <p:cBhvr additive="base">
                                        <p:cTn id="14" dur="500" fill="hold"/>
                                        <p:tgtEl>
                                          <p:spTgt spid="3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0-#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95253"/>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6" grpId="0" animBg="1"/>
      <p:bldP spid="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7077" y="742874"/>
            <a:ext cx="954107"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推广：</a:t>
            </a:r>
            <a:endParaRPr lang="zh-CN" altLang="en-US" sz="2000" b="1" dirty="0">
              <a:solidFill>
                <a:srgbClr val="0000FF"/>
              </a:solidFill>
              <a:latin typeface="微软雅黑" pitchFamily="34" charset="-122"/>
              <a:ea typeface="微软雅黑" pitchFamily="34" charset="-122"/>
            </a:endParaRPr>
          </a:p>
        </p:txBody>
      </p:sp>
      <p:graphicFrame>
        <p:nvGraphicFramePr>
          <p:cNvPr id="95253" name="Object 21"/>
          <p:cNvGraphicFramePr>
            <a:graphicFrameLocks noChangeAspect="1"/>
          </p:cNvGraphicFramePr>
          <p:nvPr/>
        </p:nvGraphicFramePr>
        <p:xfrm>
          <a:off x="5670547" y="1142984"/>
          <a:ext cx="1435100" cy="631825"/>
        </p:xfrm>
        <a:graphic>
          <a:graphicData uri="http://schemas.openxmlformats.org/presentationml/2006/ole">
            <p:oleObj spid="_x0000_s131074" name="公式" r:id="rId3" imgW="977760" imgH="431640" progId="Equation.3">
              <p:embed/>
            </p:oleObj>
          </a:graphicData>
        </a:graphic>
      </p:graphicFrame>
      <p:sp>
        <p:nvSpPr>
          <p:cNvPr id="9" name="矩形 8"/>
          <p:cNvSpPr/>
          <p:nvPr/>
        </p:nvSpPr>
        <p:spPr>
          <a:xfrm>
            <a:off x="1670019" y="1214422"/>
            <a:ext cx="3863558"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对于</a:t>
            </a:r>
            <a:r>
              <a:rPr lang="en-US" altLang="zh-CN" dirty="0" smtClean="0">
                <a:latin typeface="微软雅黑" pitchFamily="34" charset="-122"/>
                <a:ea typeface="微软雅黑" pitchFamily="34" charset="-122"/>
              </a:rPr>
              <a:t>m</a:t>
            </a:r>
            <a:r>
              <a:rPr lang="zh-CN" altLang="en-US" dirty="0" smtClean="0">
                <a:latin typeface="微软雅黑" pitchFamily="34" charset="-122"/>
                <a:ea typeface="微软雅黑" pitchFamily="34" charset="-122"/>
              </a:rPr>
              <a:t>项递推式，如果记递推式为：</a:t>
            </a:r>
            <a:endParaRPr lang="zh-CN" altLang="en-US" dirty="0">
              <a:latin typeface="微软雅黑" pitchFamily="34" charset="-122"/>
              <a:ea typeface="微软雅黑" pitchFamily="34" charset="-122"/>
            </a:endParaRPr>
          </a:p>
        </p:txBody>
      </p:sp>
      <p:graphicFrame>
        <p:nvGraphicFramePr>
          <p:cNvPr id="106500" name="Object 4"/>
          <p:cNvGraphicFramePr>
            <a:graphicFrameLocks noChangeAspect="1"/>
          </p:cNvGraphicFramePr>
          <p:nvPr/>
        </p:nvGraphicFramePr>
        <p:xfrm>
          <a:off x="5956299" y="2071678"/>
          <a:ext cx="3484563" cy="1376363"/>
        </p:xfrm>
        <a:graphic>
          <a:graphicData uri="http://schemas.openxmlformats.org/presentationml/2006/ole">
            <p:oleObj spid="_x0000_s131075" name="公式" r:id="rId4" imgW="2374560" imgH="939600" progId="Equation.3">
              <p:embed/>
            </p:oleObj>
          </a:graphicData>
        </a:graphic>
      </p:graphicFrame>
      <p:sp>
        <p:nvSpPr>
          <p:cNvPr id="11" name="矩形 10"/>
          <p:cNvSpPr/>
          <p:nvPr/>
        </p:nvSpPr>
        <p:spPr>
          <a:xfrm>
            <a:off x="1670019" y="2500306"/>
            <a:ext cx="3416320"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则可以把递推式写成矩阵形式：</a:t>
            </a:r>
            <a:endParaRPr lang="zh-CN" altLang="en-US" dirty="0">
              <a:latin typeface="微软雅黑" pitchFamily="34" charset="-122"/>
              <a:ea typeface="微软雅黑" pitchFamily="34" charset="-122"/>
            </a:endParaRPr>
          </a:p>
        </p:txBody>
      </p:sp>
      <p:graphicFrame>
        <p:nvGraphicFramePr>
          <p:cNvPr id="12" name="Object 4"/>
          <p:cNvGraphicFramePr>
            <a:graphicFrameLocks noChangeAspect="1"/>
          </p:cNvGraphicFramePr>
          <p:nvPr/>
        </p:nvGraphicFramePr>
        <p:xfrm>
          <a:off x="5956299" y="4262438"/>
          <a:ext cx="3819525" cy="1673225"/>
        </p:xfrm>
        <a:graphic>
          <a:graphicData uri="http://schemas.openxmlformats.org/presentationml/2006/ole">
            <p:oleObj spid="_x0000_s131076" name="公式" r:id="rId5" imgW="2603160" imgH="1143000" progId="Equation.3">
              <p:embed/>
            </p:oleObj>
          </a:graphicData>
        </a:graphic>
      </p:graphicFrame>
      <p:sp>
        <p:nvSpPr>
          <p:cNvPr id="13" name="矩形 12"/>
          <p:cNvSpPr/>
          <p:nvPr/>
        </p:nvSpPr>
        <p:spPr>
          <a:xfrm>
            <a:off x="1670019" y="3571876"/>
            <a:ext cx="8079456"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通过计算这个矩阵的</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次幂，就可以在</a:t>
            </a:r>
            <a:r>
              <a:rPr lang="en-US" altLang="zh-CN" dirty="0" smtClean="0">
                <a:latin typeface="微软雅黑" pitchFamily="34" charset="-122"/>
                <a:ea typeface="微软雅黑" pitchFamily="34" charset="-122"/>
              </a:rPr>
              <a:t>O(</a:t>
            </a:r>
            <a:r>
              <a:rPr lang="en-US" altLang="zh-CN" dirty="0" err="1" smtClean="0">
                <a:latin typeface="微软雅黑" pitchFamily="34" charset="-122"/>
                <a:ea typeface="微软雅黑" pitchFamily="34" charset="-122"/>
              </a:rPr>
              <a:t>m</a:t>
            </a:r>
            <a:r>
              <a:rPr lang="en-US" altLang="zh-CN" baseline="30000" dirty="0" err="1" smtClean="0">
                <a:latin typeface="微软雅黑" pitchFamily="34" charset="-122"/>
                <a:ea typeface="微软雅黑" pitchFamily="34" charset="-122"/>
              </a:rPr>
              <a:t>3</a:t>
            </a:r>
            <a:r>
              <a:rPr lang="en-US" altLang="zh-CN" dirty="0" err="1" smtClean="0">
                <a:latin typeface="微软雅黑" pitchFamily="34" charset="-122"/>
                <a:ea typeface="微软雅黑" pitchFamily="34" charset="-122"/>
              </a:rPr>
              <a:t>logn</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时间内计算出第</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项的值。</a:t>
            </a:r>
            <a:endParaRPr lang="zh-CN" altLang="en-US" dirty="0">
              <a:latin typeface="微软雅黑" pitchFamily="34" charset="-122"/>
              <a:ea typeface="微软雅黑" pitchFamily="34" charset="-122"/>
            </a:endParaRPr>
          </a:p>
        </p:txBody>
      </p:sp>
      <p:sp>
        <p:nvSpPr>
          <p:cNvPr id="14" name="矩形 13"/>
          <p:cNvSpPr/>
          <p:nvPr/>
        </p:nvSpPr>
        <p:spPr>
          <a:xfrm>
            <a:off x="1663057" y="4849995"/>
            <a:ext cx="4339650" cy="507831"/>
          </a:xfrm>
          <a:prstGeom prst="rect">
            <a:avLst/>
          </a:prstGeom>
        </p:spPr>
        <p:txBody>
          <a:bodyPr wrap="none">
            <a:spAutoFit/>
          </a:bodyPr>
          <a:lstStyle/>
          <a:p>
            <a:pPr>
              <a:lnSpc>
                <a:spcPct val="150000"/>
              </a:lnSpc>
            </a:pPr>
            <a:r>
              <a:rPr lang="zh-CN" altLang="en-US" dirty="0" smtClean="0">
                <a:latin typeface="微软雅黑" pitchFamily="34" charset="-122"/>
                <a:ea typeface="微软雅黑" pitchFamily="34" charset="-122"/>
              </a:rPr>
              <a:t>如果递推式里含有常数，需变换下形式：</a:t>
            </a:r>
            <a:endParaRPr lang="zh-CN" altLang="en-US" dirty="0">
              <a:latin typeface="微软雅黑" pitchFamily="34" charset="-122"/>
              <a:ea typeface="微软雅黑" pitchFamily="34" charset="-122"/>
            </a:endParaRPr>
          </a:p>
        </p:txBody>
      </p:sp>
      <p:sp>
        <p:nvSpPr>
          <p:cNvPr id="10" name="矩形 9">
            <a:hlinkClick r:id="rId6" action="ppaction://hlinkfile"/>
          </p:cNvPr>
          <p:cNvSpPr/>
          <p:nvPr/>
        </p:nvSpPr>
        <p:spPr>
          <a:xfrm>
            <a:off x="9456761" y="6072206"/>
            <a:ext cx="2058577" cy="338554"/>
          </a:xfrm>
          <a:prstGeom prst="rect">
            <a:avLst/>
          </a:prstGeom>
        </p:spPr>
        <p:txBody>
          <a:bodyPr wrap="none">
            <a:spAutoFit/>
          </a:bodyPr>
          <a:lstStyle/>
          <a:p>
            <a:r>
              <a:rPr lang="zh-CN" altLang="en-US" sz="1600" b="1" i="1" dirty="0" smtClean="0">
                <a:solidFill>
                  <a:srgbClr val="0000FF"/>
                </a:solidFill>
                <a:latin typeface="微软雅黑" pitchFamily="34" charset="-122"/>
                <a:ea typeface="微软雅黑" pitchFamily="34" charset="-122"/>
              </a:rPr>
              <a:t>矩阵快速幂模板</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lide(fromBottom)">
                                      <p:cBhvr>
                                        <p:cTn id="15" dur="500"/>
                                        <p:tgtEl>
                                          <p:spTgt spid="11"/>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065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slide(fromBottom)">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lide(fromBottom)">
                                      <p:cBhvr>
                                        <p:cTn id="28" dur="500"/>
                                        <p:tgtEl>
                                          <p:spTgt spid="14"/>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7077" y="2571744"/>
            <a:ext cx="10572824" cy="1015663"/>
          </a:xfrm>
          <a:prstGeom prst="rect">
            <a:avLst/>
          </a:prstGeom>
          <a:noFill/>
        </p:spPr>
        <p:txBody>
          <a:bodyPr wrap="square" rtlCol="0">
            <a:spAutoFit/>
          </a:bodyPr>
          <a:lstStyle/>
          <a:p>
            <a:pPr>
              <a:lnSpc>
                <a:spcPct val="150000"/>
              </a:lnSpc>
            </a:pPr>
            <a:r>
              <a:rPr lang="zh-CN" altLang="en-US" sz="2000" b="1" dirty="0" smtClean="0">
                <a:solidFill>
                  <a:srgbClr val="0000FF"/>
                </a:solidFill>
                <a:latin typeface="微软雅黑" pitchFamily="34" charset="-122"/>
                <a:ea typeface="微软雅黑" pitchFamily="34" charset="-122"/>
              </a:rPr>
              <a:t>另一种方式：</a:t>
            </a:r>
            <a:r>
              <a:rPr lang="zh-CN" altLang="en-US" sz="2000" b="1" dirty="0" smtClean="0">
                <a:latin typeface="微软雅黑" pitchFamily="34" charset="-122"/>
                <a:ea typeface="微软雅黑" pitchFamily="34" charset="-122"/>
              </a:rPr>
              <a:t>事实上，要求</a:t>
            </a:r>
            <a:r>
              <a:rPr lang="en-US" altLang="zh-CN" sz="2000" b="1" dirty="0" smtClean="0">
                <a:latin typeface="微软雅黑" pitchFamily="34" charset="-122"/>
                <a:ea typeface="微软雅黑" pitchFamily="34" charset="-122"/>
              </a:rPr>
              <a:t>m</a:t>
            </a:r>
            <a:r>
              <a:rPr lang="zh-CN" altLang="en-US" sz="2000" b="1" dirty="0" smtClean="0">
                <a:latin typeface="微软雅黑" pitchFamily="34" charset="-122"/>
                <a:ea typeface="微软雅黑" pitchFamily="34" charset="-122"/>
              </a:rPr>
              <a:t>项递推式的第 </a:t>
            </a:r>
            <a:r>
              <a:rPr lang="en-US" altLang="zh-CN" sz="2000" b="1" dirty="0" smtClean="0">
                <a:latin typeface="微软雅黑" pitchFamily="34" charset="-122"/>
                <a:ea typeface="微软雅黑" pitchFamily="34" charset="-122"/>
              </a:rPr>
              <a:t>n </a:t>
            </a:r>
            <a:r>
              <a:rPr lang="zh-CN" altLang="en-US" sz="2000" b="1" dirty="0" smtClean="0">
                <a:latin typeface="微软雅黑" pitchFamily="34" charset="-122"/>
                <a:ea typeface="微软雅黑" pitchFamily="34" charset="-122"/>
              </a:rPr>
              <a:t>项值可以不使用矩阵，而是使用初项的线性表示，通过快速幂在</a:t>
            </a:r>
            <a:r>
              <a:rPr lang="en-US" altLang="zh-CN" sz="2000" b="1" dirty="0" smtClean="0">
                <a:latin typeface="微软雅黑" pitchFamily="34" charset="-122"/>
                <a:ea typeface="微软雅黑" pitchFamily="34" charset="-122"/>
              </a:rPr>
              <a:t>O</a:t>
            </a:r>
            <a:r>
              <a:rPr lang="zh-CN" altLang="en-US"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m</a:t>
            </a:r>
            <a:r>
              <a:rPr lang="en-US" altLang="zh-CN" sz="2000" b="1" baseline="30000" dirty="0" err="1" smtClean="0">
                <a:latin typeface="微软雅黑" pitchFamily="34" charset="-122"/>
                <a:ea typeface="微软雅黑" pitchFamily="34" charset="-122"/>
              </a:rPr>
              <a:t>3</a:t>
            </a:r>
            <a:r>
              <a:rPr lang="en-US" altLang="zh-CN" sz="2000" b="1" dirty="0" err="1" smtClean="0">
                <a:latin typeface="微软雅黑" pitchFamily="34" charset="-122"/>
                <a:ea typeface="微软雅黑" pitchFamily="34" charset="-122"/>
              </a:rPr>
              <a:t>logn</a:t>
            </a:r>
            <a:r>
              <a:rPr lang="zh-CN" altLang="en-US" sz="2000" b="1" dirty="0" smtClean="0">
                <a:latin typeface="微软雅黑" pitchFamily="34" charset="-122"/>
                <a:ea typeface="微软雅黑" pitchFamily="34" charset="-122"/>
              </a:rPr>
              <a:t>）的时间内求出答案。</a:t>
            </a:r>
            <a:endParaRPr lang="zh-CN" altLang="en-US" sz="2000" b="1"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a:stretch>
            <a:fillRect/>
          </a:stretch>
        </p:blipFill>
        <p:spPr bwMode="auto">
          <a:xfrm>
            <a:off x="1455738" y="2071688"/>
            <a:ext cx="9286875" cy="2714625"/>
          </a:xfrm>
          <a:prstGeom prst="rect">
            <a:avLst/>
          </a:prstGeom>
          <a:noFill/>
          <a:ln w="9525">
            <a:noFill/>
            <a:miter lim="800000"/>
            <a:headEnd/>
            <a:tailEnd/>
          </a:ln>
          <a:effectLst/>
        </p:spPr>
      </p:pic>
      <p:sp>
        <p:nvSpPr>
          <p:cNvPr id="3" name="TextBox 2">
            <a:hlinkClick r:id="rId3"/>
          </p:cNvPr>
          <p:cNvSpPr txBox="1"/>
          <p:nvPr/>
        </p:nvSpPr>
        <p:spPr>
          <a:xfrm>
            <a:off x="4241787" y="1285860"/>
            <a:ext cx="3854838" cy="369332"/>
          </a:xfrm>
          <a:prstGeom prst="rect">
            <a:avLst/>
          </a:prstGeom>
          <a:noFill/>
        </p:spPr>
        <p:txBody>
          <a:bodyPr wrap="none" rtlCol="0">
            <a:spAutoFit/>
          </a:bodyPr>
          <a:lstStyle/>
          <a:p>
            <a:r>
              <a:rPr lang="en-US" altLang="zh-CN" b="1" dirty="0" smtClean="0">
                <a:solidFill>
                  <a:srgbClr val="0000FF"/>
                </a:solidFill>
              </a:rPr>
              <a:t>https://vjudge.net/problem/POJ-3734</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cstate="print"/>
          <a:srcRect/>
          <a:stretch>
            <a:fillRect/>
          </a:stretch>
        </p:blipFill>
        <p:spPr bwMode="auto">
          <a:xfrm>
            <a:off x="1446213" y="1042988"/>
            <a:ext cx="9305925" cy="4772025"/>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4" name="TextBox 3"/>
          <p:cNvSpPr txBox="1"/>
          <p:nvPr/>
        </p:nvSpPr>
        <p:spPr>
          <a:xfrm>
            <a:off x="527011" y="1261399"/>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从左边开始依次染色，设染到第 </a:t>
            </a:r>
            <a:r>
              <a:rPr lang="en-US" altLang="zh-CN" dirty="0" err="1"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个方块为止，红绿都是偶数的方案数为 </a:t>
            </a:r>
            <a:r>
              <a:rPr lang="en-US" altLang="zh-CN" dirty="0" err="1" smtClean="0">
                <a:latin typeface="微软雅黑" pitchFamily="34" charset="-122"/>
                <a:ea typeface="微软雅黑" pitchFamily="34" charset="-122"/>
              </a:rPr>
              <a:t>a</a:t>
            </a:r>
            <a:r>
              <a:rPr lang="en-US" altLang="zh-CN" baseline="-25000"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，红绿恰有一个是偶数的方案数为 </a:t>
            </a:r>
            <a:r>
              <a:rPr lang="en-US" altLang="zh-CN" dirty="0" smtClean="0">
                <a:latin typeface="微软雅黑" pitchFamily="34" charset="-122"/>
                <a:ea typeface="微软雅黑" pitchFamily="34" charset="-122"/>
              </a:rPr>
              <a:t>b</a:t>
            </a:r>
            <a:r>
              <a:rPr lang="en-US" altLang="zh-CN" baseline="-25000" dirty="0" smtClean="0">
                <a:latin typeface="微软雅黑" pitchFamily="34" charset="-122"/>
                <a:ea typeface="微软雅黑" pitchFamily="34" charset="-122"/>
              </a:rPr>
              <a:t>i </a:t>
            </a:r>
            <a:r>
              <a:rPr lang="zh-CN" altLang="en-US" dirty="0" smtClean="0">
                <a:latin typeface="微软雅黑" pitchFamily="34" charset="-122"/>
                <a:ea typeface="微软雅黑" pitchFamily="34" charset="-122"/>
              </a:rPr>
              <a:t>，红绿都是奇数的方案数为 </a:t>
            </a:r>
            <a:r>
              <a:rPr lang="en-US" altLang="zh-CN" dirty="0" err="1" smtClean="0">
                <a:latin typeface="微软雅黑" pitchFamily="34" charset="-122"/>
                <a:ea typeface="微软雅黑" pitchFamily="34" charset="-122"/>
              </a:rPr>
              <a:t>c</a:t>
            </a:r>
            <a:r>
              <a:rPr lang="en-US" altLang="zh-CN" baseline="-25000" dirty="0" err="1"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，这样染色到第 </a:t>
            </a:r>
            <a:r>
              <a:rPr lang="en-US" altLang="zh-CN" dirty="0" err="1" smtClean="0">
                <a:latin typeface="微软雅黑" pitchFamily="34" charset="-122"/>
                <a:ea typeface="微软雅黑" pitchFamily="34" charset="-122"/>
              </a:rPr>
              <a:t>i+1</a:t>
            </a:r>
            <a:r>
              <a:rPr lang="zh-CN" altLang="en-US" dirty="0" smtClean="0">
                <a:latin typeface="微软雅黑" pitchFamily="34" charset="-122"/>
                <a:ea typeface="微软雅黑" pitchFamily="34" charset="-122"/>
              </a:rPr>
              <a:t>个方块为止，红绿都是偶数的方案数有如下两种可能：</a:t>
            </a:r>
            <a:endParaRPr lang="zh-CN" altLang="en-US" dirty="0">
              <a:latin typeface="微软雅黑" pitchFamily="34" charset="-122"/>
              <a:ea typeface="微软雅黑" pitchFamily="34" charset="-122"/>
            </a:endParaRPr>
          </a:p>
        </p:txBody>
      </p:sp>
      <p:sp>
        <p:nvSpPr>
          <p:cNvPr id="5" name="TextBox 4"/>
          <p:cNvSpPr txBox="1"/>
          <p:nvPr/>
        </p:nvSpPr>
        <p:spPr>
          <a:xfrm>
            <a:off x="1027077" y="2428868"/>
            <a:ext cx="9878025" cy="923330"/>
          </a:xfrm>
          <a:prstGeom prst="rect">
            <a:avLst/>
          </a:prstGeom>
          <a:noFill/>
        </p:spPr>
        <p:txBody>
          <a:bodyPr wrap="none" rtlCol="0">
            <a:spAutoFit/>
          </a:bodyPr>
          <a:lstStyle/>
          <a:p>
            <a:pPr>
              <a:lnSpc>
                <a:spcPct val="150000"/>
              </a:lnSpc>
              <a:buFont typeface="Wingdings" pitchFamily="2" charset="2"/>
              <a:buChar char="n"/>
            </a:pPr>
            <a:r>
              <a:rPr lang="zh-CN" altLang="en-US" dirty="0" smtClean="0">
                <a:solidFill>
                  <a:schemeClr val="dk1"/>
                </a:solidFill>
                <a:latin typeface="微软雅黑" pitchFamily="34" charset="-122"/>
                <a:ea typeface="微软雅黑" pitchFamily="34" charset="-122"/>
              </a:rPr>
              <a:t>    到第 </a:t>
            </a:r>
            <a:r>
              <a:rPr lang="en-US" altLang="zh-CN" dirty="0" err="1" smtClean="0">
                <a:solidFill>
                  <a:schemeClr val="dk1"/>
                </a:solidFill>
                <a:latin typeface="微软雅黑" pitchFamily="34" charset="-122"/>
                <a:ea typeface="微软雅黑" pitchFamily="34" charset="-122"/>
              </a:rPr>
              <a:t>i</a:t>
            </a:r>
            <a:r>
              <a:rPr lang="en-US" altLang="zh-CN" dirty="0" smtClean="0">
                <a:solidFill>
                  <a:schemeClr val="dk1"/>
                </a:solidFill>
                <a:latin typeface="微软雅黑" pitchFamily="34" charset="-122"/>
                <a:ea typeface="微软雅黑" pitchFamily="34" charset="-122"/>
              </a:rPr>
              <a:t> </a:t>
            </a:r>
            <a:r>
              <a:rPr lang="zh-CN" altLang="en-US" dirty="0" smtClean="0">
                <a:solidFill>
                  <a:schemeClr val="dk1"/>
                </a:solidFill>
                <a:latin typeface="微软雅黑" pitchFamily="34" charset="-122"/>
                <a:ea typeface="微软雅黑" pitchFamily="34" charset="-122"/>
              </a:rPr>
              <a:t>个方块为止红绿都是偶数，并且第 </a:t>
            </a:r>
            <a:r>
              <a:rPr lang="en-US" altLang="zh-CN" dirty="0" err="1" smtClean="0">
                <a:solidFill>
                  <a:schemeClr val="dk1"/>
                </a:solidFill>
                <a:latin typeface="微软雅黑" pitchFamily="34" charset="-122"/>
                <a:ea typeface="微软雅黑" pitchFamily="34" charset="-122"/>
              </a:rPr>
              <a:t>i+1</a:t>
            </a:r>
            <a:r>
              <a:rPr lang="en-US" altLang="zh-CN" dirty="0" smtClean="0">
                <a:solidFill>
                  <a:schemeClr val="dk1"/>
                </a:solidFill>
                <a:latin typeface="微软雅黑" pitchFamily="34" charset="-122"/>
                <a:ea typeface="微软雅黑" pitchFamily="34" charset="-122"/>
              </a:rPr>
              <a:t> </a:t>
            </a:r>
            <a:r>
              <a:rPr lang="zh-CN" altLang="en-US" dirty="0" smtClean="0">
                <a:solidFill>
                  <a:schemeClr val="dk1"/>
                </a:solidFill>
                <a:latin typeface="微软雅黑" pitchFamily="34" charset="-122"/>
                <a:ea typeface="微软雅黑" pitchFamily="34" charset="-122"/>
              </a:rPr>
              <a:t>个方块染成了蓝色或者黄色；</a:t>
            </a:r>
            <a:endParaRPr lang="en-US" altLang="zh-CN" dirty="0" smtClean="0">
              <a:solidFill>
                <a:schemeClr val="dk1"/>
              </a:solidFill>
              <a:latin typeface="微软雅黑" pitchFamily="34" charset="-122"/>
              <a:ea typeface="微软雅黑" pitchFamily="34" charset="-122"/>
            </a:endParaRPr>
          </a:p>
          <a:p>
            <a:pPr>
              <a:lnSpc>
                <a:spcPct val="150000"/>
              </a:lnSpc>
              <a:buFont typeface="Wingdings" pitchFamily="2" charset="2"/>
              <a:buChar char="n"/>
            </a:pPr>
            <a:r>
              <a:rPr lang="zh-CN" altLang="en-US" dirty="0" smtClean="0">
                <a:solidFill>
                  <a:schemeClr val="dk1"/>
                </a:solidFill>
                <a:latin typeface="微软雅黑" pitchFamily="34" charset="-122"/>
                <a:ea typeface="微软雅黑" pitchFamily="34" charset="-122"/>
              </a:rPr>
              <a:t>    到第 </a:t>
            </a:r>
            <a:r>
              <a:rPr lang="en-US" altLang="zh-CN" dirty="0" err="1" smtClean="0">
                <a:solidFill>
                  <a:schemeClr val="dk1"/>
                </a:solidFill>
                <a:latin typeface="微软雅黑" pitchFamily="34" charset="-122"/>
                <a:ea typeface="微软雅黑" pitchFamily="34" charset="-122"/>
              </a:rPr>
              <a:t>i</a:t>
            </a:r>
            <a:r>
              <a:rPr lang="en-US" altLang="zh-CN" dirty="0" smtClean="0">
                <a:solidFill>
                  <a:schemeClr val="dk1"/>
                </a:solidFill>
                <a:latin typeface="微软雅黑" pitchFamily="34" charset="-122"/>
                <a:ea typeface="微软雅黑" pitchFamily="34" charset="-122"/>
              </a:rPr>
              <a:t> </a:t>
            </a:r>
            <a:r>
              <a:rPr lang="zh-CN" altLang="en-US" dirty="0" smtClean="0">
                <a:solidFill>
                  <a:schemeClr val="dk1"/>
                </a:solidFill>
                <a:latin typeface="微软雅黑" pitchFamily="34" charset="-122"/>
                <a:ea typeface="微软雅黑" pitchFamily="34" charset="-122"/>
              </a:rPr>
              <a:t>个方块为止红绿恰有一个是奇数，并且第 </a:t>
            </a:r>
            <a:r>
              <a:rPr lang="en-US" altLang="zh-CN" dirty="0" err="1" smtClean="0">
                <a:solidFill>
                  <a:schemeClr val="dk1"/>
                </a:solidFill>
                <a:latin typeface="微软雅黑" pitchFamily="34" charset="-122"/>
                <a:ea typeface="微软雅黑" pitchFamily="34" charset="-122"/>
              </a:rPr>
              <a:t>i+1</a:t>
            </a:r>
            <a:r>
              <a:rPr lang="en-US" altLang="zh-CN" dirty="0" smtClean="0">
                <a:solidFill>
                  <a:schemeClr val="dk1"/>
                </a:solidFill>
                <a:latin typeface="微软雅黑" pitchFamily="34" charset="-122"/>
                <a:ea typeface="微软雅黑" pitchFamily="34" charset="-122"/>
              </a:rPr>
              <a:t> </a:t>
            </a:r>
            <a:r>
              <a:rPr lang="zh-CN" altLang="en-US" dirty="0" smtClean="0">
                <a:solidFill>
                  <a:schemeClr val="dk1"/>
                </a:solidFill>
                <a:latin typeface="微软雅黑" pitchFamily="34" charset="-122"/>
                <a:ea typeface="微软雅黑" pitchFamily="34" charset="-122"/>
              </a:rPr>
              <a:t>个方块染成了奇数个对应的那种颜色；</a:t>
            </a:r>
          </a:p>
        </p:txBody>
      </p:sp>
      <p:grpSp>
        <p:nvGrpSpPr>
          <p:cNvPr id="3" name="组合 7"/>
          <p:cNvGrpSpPr/>
          <p:nvPr/>
        </p:nvGrpSpPr>
        <p:grpSpPr>
          <a:xfrm>
            <a:off x="1027077" y="3438706"/>
            <a:ext cx="4060470" cy="1339566"/>
            <a:chOff x="1027077" y="3571876"/>
            <a:chExt cx="4060470" cy="1339566"/>
          </a:xfrm>
        </p:grpSpPr>
        <p:sp>
          <p:nvSpPr>
            <p:cNvPr id="6" name="TextBox 5"/>
            <p:cNvSpPr txBox="1"/>
            <p:nvPr/>
          </p:nvSpPr>
          <p:spPr>
            <a:xfrm>
              <a:off x="1027077" y="3571876"/>
              <a:ext cx="1107996" cy="458908"/>
            </a:xfrm>
            <a:prstGeom prst="rect">
              <a:avLst/>
            </a:prstGeom>
            <a:noFill/>
          </p:spPr>
          <p:txBody>
            <a:bodyPr wrap="none" rtlCol="0">
              <a:spAutoFit/>
            </a:bodyPr>
            <a:lstStyle/>
            <a:p>
              <a:pPr>
                <a:lnSpc>
                  <a:spcPct val="150000"/>
                </a:lnSpc>
              </a:pPr>
              <a:r>
                <a:rPr lang="zh-CN" altLang="en-US" dirty="0" smtClean="0">
                  <a:solidFill>
                    <a:schemeClr val="dk1"/>
                  </a:solidFill>
                  <a:latin typeface="微软雅黑" pitchFamily="34" charset="-122"/>
                  <a:ea typeface="微软雅黑" pitchFamily="34" charset="-122"/>
                </a:rPr>
                <a:t>可推出：</a:t>
              </a:r>
              <a:endParaRPr lang="zh-CN" altLang="en-US" b="1" baseline="-25000" dirty="0" smtClean="0">
                <a:solidFill>
                  <a:schemeClr val="dk1"/>
                </a:solidFill>
                <a:latin typeface="微软雅黑" pitchFamily="34" charset="-122"/>
                <a:ea typeface="微软雅黑" pitchFamily="34" charset="-122"/>
              </a:endParaRPr>
            </a:p>
          </p:txBody>
        </p:sp>
        <p:sp>
          <p:nvSpPr>
            <p:cNvPr id="7" name="TextBox 6"/>
            <p:cNvSpPr txBox="1"/>
            <p:nvPr/>
          </p:nvSpPr>
          <p:spPr>
            <a:xfrm>
              <a:off x="1983812" y="3572614"/>
              <a:ext cx="3103735" cy="1338828"/>
            </a:xfrm>
            <a:prstGeom prst="rect">
              <a:avLst/>
            </a:prstGeom>
            <a:noFill/>
          </p:spPr>
          <p:txBody>
            <a:bodyPr wrap="none" rtlCol="0">
              <a:spAutoFit/>
            </a:bodyPr>
            <a:lstStyle/>
            <a:p>
              <a:pPr>
                <a:lnSpc>
                  <a:spcPct val="150000"/>
                </a:lnSpc>
              </a:pPr>
              <a:r>
                <a:rPr lang="en-US" altLang="zh-CN" b="1" dirty="0" err="1" smtClean="0">
                  <a:solidFill>
                    <a:schemeClr val="dk1"/>
                  </a:solidFill>
                  <a:latin typeface="微软雅黑" pitchFamily="34" charset="-122"/>
                  <a:ea typeface="微软雅黑" pitchFamily="34" charset="-122"/>
                </a:rPr>
                <a:t>a</a:t>
              </a:r>
              <a:r>
                <a:rPr lang="en-US" altLang="zh-CN" b="1" baseline="-25000" dirty="0" err="1" smtClean="0">
                  <a:solidFill>
                    <a:schemeClr val="dk1"/>
                  </a:solidFill>
                  <a:latin typeface="微软雅黑" pitchFamily="34" charset="-122"/>
                  <a:ea typeface="微软雅黑" pitchFamily="34" charset="-122"/>
                </a:rPr>
                <a:t>i+1</a:t>
              </a:r>
              <a:r>
                <a:rPr lang="en-US" altLang="zh-CN" b="1" dirty="0" smtClean="0">
                  <a:solidFill>
                    <a:schemeClr val="dk1"/>
                  </a:solidFill>
                  <a:latin typeface="微软雅黑" pitchFamily="34" charset="-122"/>
                  <a:ea typeface="微软雅黑" pitchFamily="34" charset="-122"/>
                </a:rPr>
                <a:t>=2 ×</a:t>
              </a:r>
              <a:r>
                <a:rPr lang="en-US" altLang="zh-CN" b="1" dirty="0" err="1" smtClean="0">
                  <a:solidFill>
                    <a:schemeClr val="dk1"/>
                  </a:solidFill>
                  <a:latin typeface="微软雅黑" pitchFamily="34" charset="-122"/>
                  <a:ea typeface="微软雅黑" pitchFamily="34" charset="-122"/>
                </a:rPr>
                <a:t>a</a:t>
              </a:r>
              <a:r>
                <a:rPr lang="en-US" altLang="zh-CN" b="1" baseline="-25000" dirty="0" err="1" smtClean="0">
                  <a:solidFill>
                    <a:schemeClr val="dk1"/>
                  </a:solidFill>
                  <a:latin typeface="微软雅黑" pitchFamily="34" charset="-122"/>
                  <a:ea typeface="微软雅黑" pitchFamily="34" charset="-122"/>
                </a:rPr>
                <a:t>i</a:t>
              </a:r>
              <a:r>
                <a:rPr lang="en-US" altLang="zh-CN" b="1" dirty="0" err="1" smtClean="0">
                  <a:solidFill>
                    <a:schemeClr val="dk1"/>
                  </a:solidFill>
                  <a:latin typeface="微软雅黑" pitchFamily="34" charset="-122"/>
                  <a:ea typeface="微软雅黑" pitchFamily="34" charset="-122"/>
                </a:rPr>
                <a:t>+b</a:t>
              </a:r>
              <a:r>
                <a:rPr lang="en-US" altLang="zh-CN" b="1" baseline="-25000" dirty="0" err="1" smtClean="0">
                  <a:solidFill>
                    <a:schemeClr val="dk1"/>
                  </a:solidFill>
                  <a:latin typeface="微软雅黑" pitchFamily="34" charset="-122"/>
                  <a:ea typeface="微软雅黑" pitchFamily="34" charset="-122"/>
                </a:rPr>
                <a:t>i</a:t>
              </a:r>
              <a:r>
                <a:rPr lang="en-US" altLang="zh-CN" b="1" baseline="-25000" dirty="0" smtClean="0">
                  <a:solidFill>
                    <a:schemeClr val="dk1"/>
                  </a:solidFill>
                  <a:latin typeface="微软雅黑" pitchFamily="34" charset="-122"/>
                  <a:ea typeface="微软雅黑" pitchFamily="34" charset="-122"/>
                </a:rPr>
                <a:t> </a:t>
              </a:r>
              <a:r>
                <a:rPr lang="en-US" altLang="zh-CN" b="1" dirty="0" smtClean="0">
                  <a:solidFill>
                    <a:schemeClr val="dk1"/>
                  </a:solidFill>
                  <a:latin typeface="微软雅黑" pitchFamily="34" charset="-122"/>
                  <a:ea typeface="微软雅黑" pitchFamily="34" charset="-122"/>
                </a:rPr>
                <a:t> </a:t>
              </a:r>
            </a:p>
            <a:p>
              <a:pPr>
                <a:lnSpc>
                  <a:spcPct val="150000"/>
                </a:lnSpc>
              </a:pPr>
              <a:r>
                <a:rPr lang="en-US" altLang="zh-CN" b="1" dirty="0" err="1" smtClean="0">
                  <a:solidFill>
                    <a:schemeClr val="dk1"/>
                  </a:solidFill>
                  <a:latin typeface="微软雅黑" pitchFamily="34" charset="-122"/>
                  <a:ea typeface="微软雅黑" pitchFamily="34" charset="-122"/>
                </a:rPr>
                <a:t>b</a:t>
              </a:r>
              <a:r>
                <a:rPr lang="en-US" altLang="zh-CN" b="1" baseline="-25000" dirty="0" err="1" smtClean="0">
                  <a:solidFill>
                    <a:schemeClr val="dk1"/>
                  </a:solidFill>
                  <a:latin typeface="微软雅黑" pitchFamily="34" charset="-122"/>
                  <a:ea typeface="微软雅黑" pitchFamily="34" charset="-122"/>
                </a:rPr>
                <a:t>i+1</a:t>
              </a:r>
              <a:r>
                <a:rPr lang="en-US" altLang="zh-CN" b="1" dirty="0" smtClean="0">
                  <a:solidFill>
                    <a:schemeClr val="dk1"/>
                  </a:solidFill>
                  <a:latin typeface="微软雅黑" pitchFamily="34" charset="-122"/>
                  <a:ea typeface="微软雅黑" pitchFamily="34" charset="-122"/>
                </a:rPr>
                <a:t>=2 ×</a:t>
              </a:r>
              <a:r>
                <a:rPr lang="en-US" altLang="zh-CN" b="1" dirty="0" err="1" smtClean="0">
                  <a:solidFill>
                    <a:schemeClr val="dk1"/>
                  </a:solidFill>
                  <a:latin typeface="微软雅黑" pitchFamily="34" charset="-122"/>
                  <a:ea typeface="微软雅黑" pitchFamily="34" charset="-122"/>
                </a:rPr>
                <a:t>a</a:t>
              </a:r>
              <a:r>
                <a:rPr lang="en-US" altLang="zh-CN" b="1" baseline="-25000" dirty="0" err="1" smtClean="0">
                  <a:solidFill>
                    <a:schemeClr val="dk1"/>
                  </a:solidFill>
                  <a:latin typeface="微软雅黑" pitchFamily="34" charset="-122"/>
                  <a:ea typeface="微软雅黑" pitchFamily="34" charset="-122"/>
                </a:rPr>
                <a:t>i</a:t>
              </a:r>
              <a:r>
                <a:rPr lang="en-US" altLang="zh-CN" b="1" dirty="0" err="1" smtClean="0">
                  <a:solidFill>
                    <a:schemeClr val="dk1"/>
                  </a:solidFill>
                  <a:latin typeface="微软雅黑" pitchFamily="34" charset="-122"/>
                  <a:ea typeface="微软雅黑" pitchFamily="34" charset="-122"/>
                </a:rPr>
                <a:t>+2</a:t>
              </a:r>
              <a:r>
                <a:rPr lang="en-US" altLang="zh-CN" b="1" dirty="0" smtClean="0">
                  <a:solidFill>
                    <a:schemeClr val="dk1"/>
                  </a:solidFill>
                  <a:latin typeface="微软雅黑" pitchFamily="34" charset="-122"/>
                  <a:ea typeface="微软雅黑" pitchFamily="34" charset="-122"/>
                </a:rPr>
                <a:t> × b</a:t>
              </a:r>
              <a:r>
                <a:rPr lang="en-US" altLang="zh-CN" b="1" baseline="-25000" dirty="0" smtClean="0">
                  <a:solidFill>
                    <a:schemeClr val="dk1"/>
                  </a:solidFill>
                  <a:latin typeface="微软雅黑" pitchFamily="34" charset="-122"/>
                  <a:ea typeface="微软雅黑" pitchFamily="34" charset="-122"/>
                </a:rPr>
                <a:t>i</a:t>
              </a:r>
              <a:r>
                <a:rPr lang="en-US" altLang="zh-CN" b="1" dirty="0" smtClean="0">
                  <a:solidFill>
                    <a:schemeClr val="dk1"/>
                  </a:solidFill>
                  <a:latin typeface="微软雅黑" pitchFamily="34" charset="-122"/>
                  <a:ea typeface="微软雅黑" pitchFamily="34" charset="-122"/>
                </a:rPr>
                <a:t> +2 × </a:t>
              </a:r>
              <a:r>
                <a:rPr lang="en-US" altLang="zh-CN" b="1" dirty="0" err="1" smtClean="0">
                  <a:solidFill>
                    <a:schemeClr val="dk1"/>
                  </a:solidFill>
                  <a:latin typeface="微软雅黑" pitchFamily="34" charset="-122"/>
                  <a:ea typeface="微软雅黑" pitchFamily="34" charset="-122"/>
                </a:rPr>
                <a:t>c</a:t>
              </a:r>
              <a:r>
                <a:rPr lang="en-US" altLang="zh-CN" b="1" baseline="-25000" dirty="0" err="1" smtClean="0">
                  <a:solidFill>
                    <a:schemeClr val="dk1"/>
                  </a:solidFill>
                  <a:latin typeface="微软雅黑" pitchFamily="34" charset="-122"/>
                  <a:ea typeface="微软雅黑" pitchFamily="34" charset="-122"/>
                </a:rPr>
                <a:t>i</a:t>
              </a:r>
              <a:r>
                <a:rPr lang="en-US" altLang="zh-CN" b="1" dirty="0" smtClean="0">
                  <a:solidFill>
                    <a:schemeClr val="dk1"/>
                  </a:solidFill>
                  <a:latin typeface="微软雅黑" pitchFamily="34" charset="-122"/>
                  <a:ea typeface="微软雅黑" pitchFamily="34" charset="-122"/>
                </a:rPr>
                <a:t> </a:t>
              </a:r>
            </a:p>
            <a:p>
              <a:pPr>
                <a:lnSpc>
                  <a:spcPct val="150000"/>
                </a:lnSpc>
              </a:pPr>
              <a:r>
                <a:rPr lang="en-US" altLang="zh-CN" b="1" dirty="0" err="1" smtClean="0">
                  <a:solidFill>
                    <a:schemeClr val="dk1"/>
                  </a:solidFill>
                  <a:latin typeface="微软雅黑" pitchFamily="34" charset="-122"/>
                  <a:ea typeface="微软雅黑" pitchFamily="34" charset="-122"/>
                </a:rPr>
                <a:t>c</a:t>
              </a:r>
              <a:r>
                <a:rPr lang="en-US" altLang="zh-CN" b="1" baseline="-25000" dirty="0" err="1" smtClean="0">
                  <a:solidFill>
                    <a:schemeClr val="dk1"/>
                  </a:solidFill>
                  <a:latin typeface="微软雅黑" pitchFamily="34" charset="-122"/>
                  <a:ea typeface="微软雅黑" pitchFamily="34" charset="-122"/>
                </a:rPr>
                <a:t>i+1</a:t>
              </a:r>
              <a:r>
                <a:rPr lang="en-US" altLang="zh-CN" b="1" dirty="0" smtClean="0">
                  <a:solidFill>
                    <a:schemeClr val="dk1"/>
                  </a:solidFill>
                  <a:latin typeface="微软雅黑" pitchFamily="34" charset="-122"/>
                  <a:ea typeface="微软雅黑" pitchFamily="34" charset="-122"/>
                </a:rPr>
                <a:t>=b</a:t>
              </a:r>
              <a:r>
                <a:rPr lang="en-US" altLang="zh-CN" b="1" baseline="-25000" dirty="0" smtClean="0">
                  <a:solidFill>
                    <a:schemeClr val="dk1"/>
                  </a:solidFill>
                  <a:latin typeface="微软雅黑" pitchFamily="34" charset="-122"/>
                  <a:ea typeface="微软雅黑" pitchFamily="34" charset="-122"/>
                </a:rPr>
                <a:t>i </a:t>
              </a:r>
              <a:r>
                <a:rPr lang="en-US" altLang="zh-CN" b="1" dirty="0" smtClean="0">
                  <a:solidFill>
                    <a:schemeClr val="dk1"/>
                  </a:solidFill>
                  <a:latin typeface="微软雅黑" pitchFamily="34" charset="-122"/>
                  <a:ea typeface="微软雅黑" pitchFamily="34" charset="-122"/>
                </a:rPr>
                <a:t>+2 ×</a:t>
              </a:r>
              <a:r>
                <a:rPr lang="en-US" altLang="zh-CN" b="1" dirty="0" err="1" smtClean="0">
                  <a:solidFill>
                    <a:schemeClr val="dk1"/>
                  </a:solidFill>
                  <a:latin typeface="微软雅黑" pitchFamily="34" charset="-122"/>
                  <a:ea typeface="微软雅黑" pitchFamily="34" charset="-122"/>
                </a:rPr>
                <a:t>c</a:t>
              </a:r>
              <a:r>
                <a:rPr lang="en-US" altLang="zh-CN" b="1" baseline="-25000" dirty="0" err="1" smtClean="0">
                  <a:solidFill>
                    <a:schemeClr val="dk1"/>
                  </a:solidFill>
                  <a:latin typeface="微软雅黑" pitchFamily="34" charset="-122"/>
                  <a:ea typeface="微软雅黑" pitchFamily="34" charset="-122"/>
                </a:rPr>
                <a:t>i</a:t>
              </a:r>
              <a:endParaRPr lang="zh-CN" altLang="en-US" b="1" baseline="-25000" dirty="0" smtClean="0">
                <a:solidFill>
                  <a:schemeClr val="dk1"/>
                </a:solidFill>
                <a:latin typeface="微软雅黑" pitchFamily="34" charset="-122"/>
                <a:ea typeface="微软雅黑" pitchFamily="34" charset="-122"/>
              </a:endParaRPr>
            </a:p>
          </p:txBody>
        </p:sp>
      </p:grpSp>
      <p:grpSp>
        <p:nvGrpSpPr>
          <p:cNvPr id="8" name="组合 10"/>
          <p:cNvGrpSpPr/>
          <p:nvPr/>
        </p:nvGrpSpPr>
        <p:grpSpPr>
          <a:xfrm>
            <a:off x="5099043" y="3867334"/>
            <a:ext cx="1000132" cy="357190"/>
            <a:chOff x="5099043" y="4000504"/>
            <a:chExt cx="1000132" cy="357190"/>
          </a:xfrm>
        </p:grpSpPr>
        <p:sp>
          <p:nvSpPr>
            <p:cNvPr id="9" name="右箭头 8"/>
            <p:cNvSpPr/>
            <p:nvPr/>
          </p:nvSpPr>
          <p:spPr>
            <a:xfrm>
              <a:off x="5099043" y="4214818"/>
              <a:ext cx="1000132" cy="14287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TextBox 9"/>
            <p:cNvSpPr txBox="1"/>
            <p:nvPr/>
          </p:nvSpPr>
          <p:spPr>
            <a:xfrm>
              <a:off x="5183128" y="4000504"/>
              <a:ext cx="800219" cy="276999"/>
            </a:xfrm>
            <a:prstGeom prst="rect">
              <a:avLst/>
            </a:prstGeom>
            <a:noFill/>
          </p:spPr>
          <p:txBody>
            <a:bodyPr wrap="none" rtlCol="0">
              <a:spAutoFit/>
            </a:bodyPr>
            <a:lstStyle/>
            <a:p>
              <a:r>
                <a:rPr lang="zh-CN" altLang="en-US" sz="1200" dirty="0" smtClean="0">
                  <a:solidFill>
                    <a:srgbClr val="FF0000"/>
                  </a:solidFill>
                  <a:latin typeface="微软雅黑" pitchFamily="34" charset="-122"/>
                  <a:ea typeface="微软雅黑" pitchFamily="34" charset="-122"/>
                </a:rPr>
                <a:t>矩阵表示</a:t>
              </a:r>
              <a:endParaRPr lang="zh-CN" altLang="en-US" sz="1200" dirty="0">
                <a:solidFill>
                  <a:srgbClr val="FF0000"/>
                </a:solidFill>
                <a:latin typeface="微软雅黑" pitchFamily="34" charset="-122"/>
                <a:ea typeface="微软雅黑" pitchFamily="34" charset="-122"/>
              </a:endParaRPr>
            </a:p>
          </p:txBody>
        </p:sp>
      </p:grpSp>
      <p:graphicFrame>
        <p:nvGraphicFramePr>
          <p:cNvPr id="12" name="对象 11"/>
          <p:cNvGraphicFramePr>
            <a:graphicFrameLocks noChangeAspect="1"/>
          </p:cNvGraphicFramePr>
          <p:nvPr/>
        </p:nvGraphicFramePr>
        <p:xfrm>
          <a:off x="6170613" y="3510144"/>
          <a:ext cx="2515638" cy="1214446"/>
        </p:xfrm>
        <a:graphic>
          <a:graphicData uri="http://schemas.openxmlformats.org/presentationml/2006/ole">
            <p:oleObj spid="_x0000_s132098" name="公式" r:id="rId3" imgW="1473120" imgH="711000" progId="Equation.3">
              <p:embed/>
            </p:oleObj>
          </a:graphicData>
        </a:graphic>
      </p:graphicFrame>
      <p:graphicFrame>
        <p:nvGraphicFramePr>
          <p:cNvPr id="113666" name="Object 2"/>
          <p:cNvGraphicFramePr>
            <a:graphicFrameLocks noChangeAspect="1"/>
          </p:cNvGraphicFramePr>
          <p:nvPr/>
        </p:nvGraphicFramePr>
        <p:xfrm>
          <a:off x="3813159" y="4884756"/>
          <a:ext cx="4316413" cy="1258888"/>
        </p:xfrm>
        <a:graphic>
          <a:graphicData uri="http://schemas.openxmlformats.org/presentationml/2006/ole">
            <p:oleObj spid="_x0000_s132099" name="公式" r:id="rId4" imgW="2527200" imgH="736560" progId="Equation.3">
              <p:embed/>
            </p:oleObj>
          </a:graphicData>
        </a:graphic>
      </p:graphicFrame>
      <p:sp>
        <p:nvSpPr>
          <p:cNvPr id="13" name="矩形 12">
            <a:hlinkClick r:id="rId5" action="ppaction://hlinkfile"/>
          </p:cNvPr>
          <p:cNvSpPr/>
          <p:nvPr/>
        </p:nvSpPr>
        <p:spPr>
          <a:xfrm>
            <a:off x="10314017" y="5643578"/>
            <a:ext cx="1194238" cy="369332"/>
          </a:xfrm>
          <a:prstGeom prst="rect">
            <a:avLst/>
          </a:prstGeom>
        </p:spPr>
        <p:txBody>
          <a:bodyPr wrap="none">
            <a:spAutoFit/>
          </a:bodyPr>
          <a:lstStyle/>
          <a:p>
            <a:r>
              <a:rPr lang="en-US" altLang="zh-CN" b="1" i="1" dirty="0" err="1" smtClean="0">
                <a:solidFill>
                  <a:srgbClr val="0000FF"/>
                </a:solidFill>
              </a:rPr>
              <a:t>Blocks.cpp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366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2" cstate="print"/>
          <a:srcRect/>
          <a:stretch>
            <a:fillRect/>
          </a:stretch>
        </p:blipFill>
        <p:spPr bwMode="auto">
          <a:xfrm>
            <a:off x="684213" y="1714500"/>
            <a:ext cx="10829925" cy="3429000"/>
          </a:xfrm>
          <a:prstGeom prst="rect">
            <a:avLst/>
          </a:prstGeom>
          <a:noFill/>
          <a:ln w="9525">
            <a:noFill/>
            <a:miter lim="800000"/>
            <a:headEnd/>
            <a:tailEnd/>
          </a:ln>
          <a:effectLst/>
        </p:spPr>
      </p:pic>
      <p:sp>
        <p:nvSpPr>
          <p:cNvPr id="3" name="TextBox 2">
            <a:hlinkClick r:id="rId3"/>
          </p:cNvPr>
          <p:cNvSpPr txBox="1"/>
          <p:nvPr/>
        </p:nvSpPr>
        <p:spPr>
          <a:xfrm>
            <a:off x="3756848" y="928670"/>
            <a:ext cx="4534190" cy="369332"/>
          </a:xfrm>
          <a:prstGeom prst="rect">
            <a:avLst/>
          </a:prstGeom>
          <a:noFill/>
        </p:spPr>
        <p:txBody>
          <a:bodyPr wrap="none" rtlCol="0">
            <a:spAutoFit/>
          </a:bodyPr>
          <a:lstStyle/>
          <a:p>
            <a:r>
              <a:rPr lang="en-US" altLang="zh-CN" b="1" dirty="0" smtClean="0">
                <a:solidFill>
                  <a:srgbClr val="0000FF"/>
                </a:solidFill>
              </a:rPr>
              <a:t>https://vjudge.net/problem/Kattis-numbers2</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cstate="print"/>
          <a:srcRect/>
          <a:stretch>
            <a:fillRect/>
          </a:stretch>
        </p:blipFill>
        <p:spPr bwMode="auto">
          <a:xfrm>
            <a:off x="660400" y="852488"/>
            <a:ext cx="10877550" cy="5153025"/>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grpSp>
        <p:nvGrpSpPr>
          <p:cNvPr id="4" name="组合 6"/>
          <p:cNvGrpSpPr/>
          <p:nvPr/>
        </p:nvGrpSpPr>
        <p:grpSpPr>
          <a:xfrm>
            <a:off x="527011" y="1285860"/>
            <a:ext cx="11144328" cy="507831"/>
            <a:chOff x="527011" y="1505538"/>
            <a:chExt cx="11144328" cy="507831"/>
          </a:xfrm>
        </p:grpSpPr>
        <p:sp>
          <p:nvSpPr>
            <p:cNvPr id="3" name="TextBox 2"/>
            <p:cNvSpPr txBox="1"/>
            <p:nvPr/>
          </p:nvSpPr>
          <p:spPr>
            <a:xfrm>
              <a:off x="527011" y="1505538"/>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要通过</a:t>
              </a:r>
              <a:r>
                <a:rPr lang="en-US" altLang="zh-CN" dirty="0" smtClean="0">
                  <a:latin typeface="微软雅黑" pitchFamily="34" charset="-122"/>
                  <a:ea typeface="微软雅黑" pitchFamily="34" charset="-122"/>
                </a:rPr>
                <a:t>Large</a:t>
              </a:r>
              <a:r>
                <a:rPr lang="zh-CN" altLang="en-US" dirty="0" smtClean="0">
                  <a:latin typeface="微软雅黑" pitchFamily="34" charset="-122"/>
                  <a:ea typeface="微软雅黑" pitchFamily="34" charset="-122"/>
                </a:rPr>
                <a:t>测试数据，就必须把       的值计算到大约 </a:t>
              </a:r>
              <a:r>
                <a:rPr lang="en-US" altLang="zh-CN" dirty="0" smtClean="0">
                  <a:latin typeface="微软雅黑" pitchFamily="34" charset="-122"/>
                  <a:ea typeface="微软雅黑" pitchFamily="34" charset="-122"/>
                </a:rPr>
                <a:t>n </a:t>
              </a:r>
              <a:r>
                <a:rPr lang="zh-CN" altLang="en-US" dirty="0" smtClean="0">
                  <a:latin typeface="微软雅黑" pitchFamily="34" charset="-122"/>
                  <a:ea typeface="微软雅黑" pitchFamily="34" charset="-122"/>
                </a:rPr>
                <a:t>位精度，因此朴素的方法是无法求出答案的。</a:t>
              </a:r>
              <a:endParaRPr lang="zh-CN" altLang="en-US" dirty="0">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3939791" y="1592946"/>
            <a:ext cx="357190" cy="357190"/>
          </p:xfrm>
          <a:graphic>
            <a:graphicData uri="http://schemas.openxmlformats.org/presentationml/2006/ole">
              <p:oleObj spid="_x0000_s133122" name="Equation" r:id="rId3" imgW="228600" imgH="228600" progId="Equation.3">
                <p:embed/>
              </p:oleObj>
            </a:graphicData>
          </a:graphic>
        </p:graphicFrame>
      </p:grpSp>
      <p:grpSp>
        <p:nvGrpSpPr>
          <p:cNvPr id="5" name="组合 19"/>
          <p:cNvGrpSpPr/>
          <p:nvPr/>
        </p:nvGrpSpPr>
        <p:grpSpPr>
          <a:xfrm>
            <a:off x="527011" y="2201425"/>
            <a:ext cx="11144328" cy="1338828"/>
            <a:chOff x="527011" y="2421103"/>
            <a:chExt cx="11144328" cy="1338828"/>
          </a:xfrm>
        </p:grpSpPr>
        <p:grpSp>
          <p:nvGrpSpPr>
            <p:cNvPr id="7" name="组合 7"/>
            <p:cNvGrpSpPr/>
            <p:nvPr/>
          </p:nvGrpSpPr>
          <p:grpSpPr>
            <a:xfrm>
              <a:off x="527011" y="2421103"/>
              <a:ext cx="11144328" cy="1338828"/>
              <a:chOff x="527011" y="1505538"/>
              <a:chExt cx="11144328" cy="1338828"/>
            </a:xfrm>
          </p:grpSpPr>
          <p:sp>
            <p:nvSpPr>
              <p:cNvPr id="9" name="TextBox 8"/>
              <p:cNvSpPr txBox="1"/>
              <p:nvPr/>
            </p:nvSpPr>
            <p:spPr>
              <a:xfrm>
                <a:off x="527011" y="1505538"/>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将                展开之后可以发现是               的形式。同样地，我们有                                。</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因此                                          是个整数， 其中                        ，这是解题的关键！    </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由于                                         ，所以                的整数部分等于           。</a:t>
                </a:r>
                <a:endParaRPr lang="zh-CN" altLang="en-US" dirty="0">
                  <a:latin typeface="微软雅黑" pitchFamily="34" charset="-122"/>
                  <a:ea typeface="微软雅黑" pitchFamily="34" charset="-122"/>
                </a:endParaRPr>
              </a:p>
            </p:txBody>
          </p:sp>
          <p:graphicFrame>
            <p:nvGraphicFramePr>
              <p:cNvPr id="12" name="对象 11"/>
              <p:cNvGraphicFramePr>
                <a:graphicFrameLocks noChangeAspect="1"/>
              </p:cNvGraphicFramePr>
              <p:nvPr/>
            </p:nvGraphicFramePr>
            <p:xfrm>
              <a:off x="884201" y="1583508"/>
              <a:ext cx="931862" cy="376238"/>
            </p:xfrm>
            <a:graphic>
              <a:graphicData uri="http://schemas.openxmlformats.org/presentationml/2006/ole">
                <p:oleObj spid="_x0000_s133123" name="Equation" r:id="rId4" imgW="596880" imgH="241200" progId="Equation.3">
                  <p:embed/>
                </p:oleObj>
              </a:graphicData>
            </a:graphic>
          </p:graphicFrame>
        </p:grpSp>
        <p:graphicFrame>
          <p:nvGraphicFramePr>
            <p:cNvPr id="13" name="对象 12"/>
            <p:cNvGraphicFramePr>
              <a:graphicFrameLocks noChangeAspect="1"/>
            </p:cNvGraphicFramePr>
            <p:nvPr/>
          </p:nvGraphicFramePr>
          <p:xfrm>
            <a:off x="3970338" y="2479675"/>
            <a:ext cx="990600" cy="395288"/>
          </p:xfrm>
          <a:graphic>
            <a:graphicData uri="http://schemas.openxmlformats.org/presentationml/2006/ole">
              <p:oleObj spid="_x0000_s133124" name="Equation" r:id="rId5" imgW="634680" imgH="253800" progId="Equation.3">
                <p:embed/>
              </p:oleObj>
            </a:graphicData>
          </a:graphic>
        </p:graphicFrame>
        <p:graphicFrame>
          <p:nvGraphicFramePr>
            <p:cNvPr id="14" name="对象 13"/>
            <p:cNvGraphicFramePr>
              <a:graphicFrameLocks noChangeAspect="1"/>
            </p:cNvGraphicFramePr>
            <p:nvPr/>
          </p:nvGraphicFramePr>
          <p:xfrm>
            <a:off x="7527935" y="2490788"/>
            <a:ext cx="2103437" cy="395287"/>
          </p:xfrm>
          <a:graphic>
            <a:graphicData uri="http://schemas.openxmlformats.org/presentationml/2006/ole">
              <p:oleObj spid="_x0000_s133125" name="Equation" r:id="rId6" imgW="1346040" imgH="253800" progId="Equation.3">
                <p:embed/>
              </p:oleObj>
            </a:graphicData>
          </a:graphic>
        </p:graphicFrame>
        <p:graphicFrame>
          <p:nvGraphicFramePr>
            <p:cNvPr id="80902" name="Object 6"/>
            <p:cNvGraphicFramePr>
              <a:graphicFrameLocks noChangeAspect="1"/>
            </p:cNvGraphicFramePr>
            <p:nvPr/>
          </p:nvGraphicFramePr>
          <p:xfrm>
            <a:off x="1214422" y="2906713"/>
            <a:ext cx="2598737" cy="395287"/>
          </p:xfrm>
          <a:graphic>
            <a:graphicData uri="http://schemas.openxmlformats.org/presentationml/2006/ole">
              <p:oleObj spid="_x0000_s133126" name="Equation" r:id="rId7" imgW="1663560" imgH="253800" progId="Equation.3">
                <p:embed/>
              </p:oleObj>
            </a:graphicData>
          </a:graphic>
        </p:graphicFrame>
        <p:graphicFrame>
          <p:nvGraphicFramePr>
            <p:cNvPr id="80903" name="Object 7"/>
            <p:cNvGraphicFramePr>
              <a:graphicFrameLocks noChangeAspect="1"/>
            </p:cNvGraphicFramePr>
            <p:nvPr/>
          </p:nvGraphicFramePr>
          <p:xfrm>
            <a:off x="5629015" y="2900885"/>
            <a:ext cx="1606550" cy="374650"/>
          </p:xfrm>
          <a:graphic>
            <a:graphicData uri="http://schemas.openxmlformats.org/presentationml/2006/ole">
              <p:oleObj spid="_x0000_s133127" name="Equation" r:id="rId8" imgW="1028520" imgH="241200" progId="Equation.3">
                <p:embed/>
              </p:oleObj>
            </a:graphicData>
          </a:graphic>
        </p:graphicFrame>
        <p:graphicFrame>
          <p:nvGraphicFramePr>
            <p:cNvPr id="80904" name="Object 8"/>
            <p:cNvGraphicFramePr>
              <a:graphicFrameLocks noChangeAspect="1"/>
            </p:cNvGraphicFramePr>
            <p:nvPr/>
          </p:nvGraphicFramePr>
          <p:xfrm>
            <a:off x="1214422" y="3319465"/>
            <a:ext cx="2598737" cy="395287"/>
          </p:xfrm>
          <a:graphic>
            <a:graphicData uri="http://schemas.openxmlformats.org/presentationml/2006/ole">
              <p:oleObj spid="_x0000_s133128" name="Equation" r:id="rId9" imgW="1663560" imgH="253800" progId="Equation.3">
                <p:embed/>
              </p:oleObj>
            </a:graphicData>
          </a:graphic>
        </p:graphicFrame>
        <p:graphicFrame>
          <p:nvGraphicFramePr>
            <p:cNvPr id="17" name="对象 16"/>
            <p:cNvGraphicFramePr>
              <a:graphicFrameLocks noChangeAspect="1"/>
            </p:cNvGraphicFramePr>
            <p:nvPr/>
          </p:nvGraphicFramePr>
          <p:xfrm>
            <a:off x="4595809" y="3323702"/>
            <a:ext cx="931862" cy="376238"/>
          </p:xfrm>
          <a:graphic>
            <a:graphicData uri="http://schemas.openxmlformats.org/presentationml/2006/ole">
              <p:oleObj spid="_x0000_s133129" name="Equation" r:id="rId10" imgW="596880" imgH="241200" progId="Equation.3">
                <p:embed/>
              </p:oleObj>
            </a:graphicData>
          </a:graphic>
        </p:graphicFrame>
        <p:graphicFrame>
          <p:nvGraphicFramePr>
            <p:cNvPr id="80908" name="Object 12"/>
            <p:cNvGraphicFramePr>
              <a:graphicFrameLocks noChangeAspect="1"/>
            </p:cNvGraphicFramePr>
            <p:nvPr/>
          </p:nvGraphicFramePr>
          <p:xfrm>
            <a:off x="7242183" y="3343275"/>
            <a:ext cx="695325" cy="355600"/>
          </p:xfrm>
          <a:graphic>
            <a:graphicData uri="http://schemas.openxmlformats.org/presentationml/2006/ole">
              <p:oleObj spid="_x0000_s133130" name="Equation" r:id="rId11" imgW="444240" imgH="228600" progId="Equation.3">
                <p:embed/>
              </p:oleObj>
            </a:graphicData>
          </a:graphic>
        </p:graphicFrame>
      </p:grpSp>
      <p:grpSp>
        <p:nvGrpSpPr>
          <p:cNvPr id="8" name="组合 35"/>
          <p:cNvGrpSpPr/>
          <p:nvPr/>
        </p:nvGrpSpPr>
        <p:grpSpPr>
          <a:xfrm>
            <a:off x="527011" y="3923702"/>
            <a:ext cx="11144328" cy="1754326"/>
            <a:chOff x="527011" y="4143380"/>
            <a:chExt cx="11144328" cy="1754326"/>
          </a:xfrm>
        </p:grpSpPr>
        <p:grpSp>
          <p:nvGrpSpPr>
            <p:cNvPr id="10" name="组合 20"/>
            <p:cNvGrpSpPr/>
            <p:nvPr/>
          </p:nvGrpSpPr>
          <p:grpSpPr>
            <a:xfrm>
              <a:off x="527011" y="4143380"/>
              <a:ext cx="11144328" cy="1754326"/>
              <a:chOff x="527011" y="2421103"/>
              <a:chExt cx="11144328" cy="1754326"/>
            </a:xfrm>
          </p:grpSpPr>
          <p:sp>
            <p:nvSpPr>
              <p:cNvPr id="30" name="TextBox 29"/>
              <p:cNvSpPr txBox="1"/>
              <p:nvPr/>
            </p:nvSpPr>
            <p:spPr>
              <a:xfrm>
                <a:off x="527011" y="2421103"/>
                <a:ext cx="11144328"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因此只要高效的求出     就可以解决这个问题。由于                                                                         ，</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于是可得出递推式：</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所以可以使用矩阵表示上面三个递推关系，用矩阵快速幂运算，就可以在</a:t>
                </a:r>
                <a:r>
                  <a:rPr lang="en-US" altLang="zh-CN" dirty="0" smtClean="0">
                    <a:latin typeface="微软雅黑" pitchFamily="34" charset="-122"/>
                    <a:ea typeface="微软雅黑" pitchFamily="34" charset="-122"/>
                  </a:rPr>
                  <a:t>O</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logn</a:t>
                </a:r>
                <a:r>
                  <a:rPr lang="zh-CN" altLang="en-US" dirty="0" smtClean="0">
                    <a:latin typeface="微软雅黑" pitchFamily="34" charset="-122"/>
                    <a:ea typeface="微软雅黑" pitchFamily="34" charset="-122"/>
                  </a:rPr>
                  <a:t>）的时间内求出    和      。</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由于只需要最后</a:t>
                </a:r>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位，因此运算时</a:t>
                </a:r>
                <a:r>
                  <a:rPr lang="en-US" altLang="zh-CN" dirty="0" smtClean="0">
                    <a:latin typeface="微软雅黑" pitchFamily="34" charset="-122"/>
                    <a:ea typeface="微软雅黑" pitchFamily="34" charset="-122"/>
                  </a:rPr>
                  <a:t>mod 1000</a:t>
                </a:r>
                <a:r>
                  <a:rPr lang="zh-CN" altLang="en-US" dirty="0" smtClean="0">
                    <a:latin typeface="微软雅黑" pitchFamily="34" charset="-122"/>
                    <a:ea typeface="微软雅黑" pitchFamily="34" charset="-122"/>
                  </a:rPr>
                  <a:t>就可以了。</a:t>
                </a:r>
                <a:endParaRPr lang="zh-CN" altLang="en-US" dirty="0">
                  <a:latin typeface="微软雅黑" pitchFamily="34" charset="-122"/>
                  <a:ea typeface="微软雅黑" pitchFamily="34" charset="-122"/>
                </a:endParaRPr>
              </a:p>
            </p:txBody>
          </p:sp>
          <p:graphicFrame>
            <p:nvGraphicFramePr>
              <p:cNvPr id="29" name="Object 12"/>
              <p:cNvGraphicFramePr>
                <a:graphicFrameLocks noChangeAspect="1"/>
              </p:cNvGraphicFramePr>
              <p:nvPr/>
            </p:nvGraphicFramePr>
            <p:xfrm>
              <a:off x="2671198" y="2526047"/>
              <a:ext cx="277812" cy="355600"/>
            </p:xfrm>
            <a:graphic>
              <a:graphicData uri="http://schemas.openxmlformats.org/presentationml/2006/ole">
                <p:oleObj spid="_x0000_s133131" name="Equation" r:id="rId12" imgW="177480" imgH="228600" progId="Equation.3">
                  <p:embed/>
                </p:oleObj>
              </a:graphicData>
            </a:graphic>
          </p:graphicFrame>
        </p:grpSp>
        <p:graphicFrame>
          <p:nvGraphicFramePr>
            <p:cNvPr id="32" name="对象 31"/>
            <p:cNvGraphicFramePr>
              <a:graphicFrameLocks noChangeAspect="1"/>
            </p:cNvGraphicFramePr>
            <p:nvPr/>
          </p:nvGraphicFramePr>
          <p:xfrm>
            <a:off x="5777083" y="4231922"/>
            <a:ext cx="5056187" cy="395287"/>
          </p:xfrm>
          <a:graphic>
            <a:graphicData uri="http://schemas.openxmlformats.org/presentationml/2006/ole">
              <p:oleObj spid="_x0000_s133132" name="Equation" r:id="rId13" imgW="3238200" imgH="253800" progId="Equation.3">
                <p:embed/>
              </p:oleObj>
            </a:graphicData>
          </a:graphic>
        </p:graphicFrame>
        <p:graphicFrame>
          <p:nvGraphicFramePr>
            <p:cNvPr id="80918" name="Object 22"/>
            <p:cNvGraphicFramePr>
              <a:graphicFrameLocks noChangeAspect="1"/>
            </p:cNvGraphicFramePr>
            <p:nvPr/>
          </p:nvGraphicFramePr>
          <p:xfrm>
            <a:off x="2670151" y="4643446"/>
            <a:ext cx="4267200" cy="376238"/>
          </p:xfrm>
          <a:graphic>
            <a:graphicData uri="http://schemas.openxmlformats.org/presentationml/2006/ole">
              <p:oleObj spid="_x0000_s133133" name="Equation" r:id="rId14" imgW="2730240" imgH="241200" progId="Equation.3">
                <p:embed/>
              </p:oleObj>
            </a:graphicData>
          </a:graphic>
        </p:graphicFrame>
        <p:graphicFrame>
          <p:nvGraphicFramePr>
            <p:cNvPr id="34" name="Object 12"/>
            <p:cNvGraphicFramePr>
              <a:graphicFrameLocks noChangeAspect="1"/>
            </p:cNvGraphicFramePr>
            <p:nvPr/>
          </p:nvGraphicFramePr>
          <p:xfrm>
            <a:off x="10410507" y="5072074"/>
            <a:ext cx="277812" cy="355600"/>
          </p:xfrm>
          <a:graphic>
            <a:graphicData uri="http://schemas.openxmlformats.org/presentationml/2006/ole">
              <p:oleObj spid="_x0000_s133134" name="Equation" r:id="rId15" imgW="177480" imgH="228600" progId="Equation.3">
                <p:embed/>
              </p:oleObj>
            </a:graphicData>
          </a:graphic>
        </p:graphicFrame>
        <p:graphicFrame>
          <p:nvGraphicFramePr>
            <p:cNvPr id="80920" name="Object 24"/>
            <p:cNvGraphicFramePr>
              <a:graphicFrameLocks noChangeAspect="1"/>
            </p:cNvGraphicFramePr>
            <p:nvPr/>
          </p:nvGraphicFramePr>
          <p:xfrm>
            <a:off x="10956925" y="5072063"/>
            <a:ext cx="258763" cy="355600"/>
          </p:xfrm>
          <a:graphic>
            <a:graphicData uri="http://schemas.openxmlformats.org/presentationml/2006/ole">
              <p:oleObj spid="_x0000_s133135" name="Equation" r:id="rId16" imgW="164880" imgH="228600" progId="Equation.3">
                <p:embed/>
              </p:oleObj>
            </a:graphicData>
          </a:graphic>
        </p:graphicFrame>
      </p:grpSp>
      <p:sp>
        <p:nvSpPr>
          <p:cNvPr id="37" name="矩形 36">
            <a:hlinkClick r:id="rId17" action="ppaction://hlinkfile"/>
          </p:cNvPr>
          <p:cNvSpPr/>
          <p:nvPr/>
        </p:nvSpPr>
        <p:spPr>
          <a:xfrm>
            <a:off x="10242579" y="5786454"/>
            <a:ext cx="1452642" cy="369332"/>
          </a:xfrm>
          <a:prstGeom prst="rect">
            <a:avLst/>
          </a:prstGeom>
        </p:spPr>
        <p:txBody>
          <a:bodyPr wrap="none">
            <a:spAutoFit/>
          </a:bodyPr>
          <a:lstStyle/>
          <a:p>
            <a:r>
              <a:rPr lang="en-US" altLang="zh-CN" b="1" i="1" dirty="0" smtClean="0">
                <a:solidFill>
                  <a:srgbClr val="0000FF"/>
                </a:solidFill>
              </a:rPr>
              <a:t>Numbers.cpp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03250" y="500063"/>
            <a:ext cx="10991850" cy="5857875"/>
          </a:xfrm>
          <a:prstGeom prst="rect">
            <a:avLst/>
          </a:prstGeom>
          <a:ln>
            <a:noFill/>
          </a:ln>
          <a:effectLst>
            <a:softEdge rad="112500"/>
          </a:effectLst>
        </p:spPr>
      </p:pic>
      <p:sp>
        <p:nvSpPr>
          <p:cNvPr id="3" name="TextBox 2">
            <a:hlinkClick r:id="rId3"/>
          </p:cNvPr>
          <p:cNvSpPr txBox="1"/>
          <p:nvPr/>
        </p:nvSpPr>
        <p:spPr>
          <a:xfrm>
            <a:off x="5741985" y="5357826"/>
            <a:ext cx="4379212" cy="369332"/>
          </a:xfrm>
          <a:prstGeom prst="rect">
            <a:avLst/>
          </a:prstGeom>
          <a:noFill/>
        </p:spPr>
        <p:txBody>
          <a:bodyPr wrap="none" rtlCol="0">
            <a:spAutoFit/>
          </a:bodyPr>
          <a:lstStyle/>
          <a:p>
            <a:r>
              <a:rPr lang="en-US" altLang="zh-CN" b="1" dirty="0" smtClean="0">
                <a:solidFill>
                  <a:srgbClr val="0000FF"/>
                </a:solidFill>
              </a:rPr>
              <a:t>https://vjudge.net/problem/SPOJ-HAROWS</a:t>
            </a:r>
            <a:endParaRPr lang="zh-CN" altLang="en-US" b="1" dirty="0">
              <a:solidFill>
                <a:srgbClr val="0000FF"/>
              </a:solidFill>
            </a:endParaRPr>
          </a:p>
        </p:txBody>
      </p:sp>
    </p:spTree>
    <p:extLst>
      <p:ext uri="{BB962C8B-B14F-4D97-AF65-F5344CB8AC3E}">
        <p14:creationId xmlns="" xmlns:p14="http://schemas.microsoft.com/office/powerpoint/2010/main" val="4125171628"/>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a:stretch>
            <a:fillRect/>
          </a:stretch>
        </p:blipFill>
        <p:spPr bwMode="auto">
          <a:xfrm>
            <a:off x="1562671" y="1052736"/>
            <a:ext cx="9155757" cy="4730650"/>
          </a:xfrm>
          <a:prstGeom prst="rect">
            <a:avLst/>
          </a:prstGeom>
          <a:noFill/>
          <a:ln w="9525">
            <a:noFill/>
            <a:miter lim="800000"/>
            <a:headEnd/>
            <a:tailEnd/>
          </a:ln>
        </p:spPr>
      </p:pic>
      <p:sp>
        <p:nvSpPr>
          <p:cNvPr id="3" name="TextBox 2"/>
          <p:cNvSpPr txBox="1"/>
          <p:nvPr/>
        </p:nvSpPr>
        <p:spPr>
          <a:xfrm>
            <a:off x="3598845" y="571480"/>
            <a:ext cx="5142113" cy="369332"/>
          </a:xfrm>
          <a:prstGeom prst="rect">
            <a:avLst/>
          </a:prstGeom>
          <a:noFill/>
        </p:spPr>
        <p:txBody>
          <a:bodyPr wrap="none" rtlCol="0">
            <a:spAutoFit/>
          </a:bodyPr>
          <a:lstStyle/>
          <a:p>
            <a:r>
              <a:rPr lang="en-US" altLang="zh-CN" b="1" dirty="0" smtClean="0">
                <a:solidFill>
                  <a:srgbClr val="0000FF"/>
                </a:solidFill>
              </a:rPr>
              <a:t>https://vjudge.net/problem/Kattis-numbersetshard</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1524171" y="1124744"/>
            <a:ext cx="9111508" cy="436222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7428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grpSp>
        <p:nvGrpSpPr>
          <p:cNvPr id="28" name="组合 27"/>
          <p:cNvGrpSpPr/>
          <p:nvPr/>
        </p:nvGrpSpPr>
        <p:grpSpPr>
          <a:xfrm>
            <a:off x="527011" y="1258449"/>
            <a:ext cx="11144328" cy="874407"/>
            <a:chOff x="527011" y="1258449"/>
            <a:chExt cx="11144328" cy="874407"/>
          </a:xfrm>
        </p:grpSpPr>
        <p:sp>
          <p:nvSpPr>
            <p:cNvPr id="3" name="TextBox 2"/>
            <p:cNvSpPr txBox="1"/>
            <p:nvPr/>
          </p:nvSpPr>
          <p:spPr>
            <a:xfrm>
              <a:off x="527011" y="1258449"/>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合并集合可以用并查集。但对区间内的任意两个数查询是否包含不小于 </a:t>
              </a:r>
              <a:r>
                <a:rPr lang="en-US" altLang="zh-CN" dirty="0" smtClean="0">
                  <a:latin typeface="微软雅黑" pitchFamily="34" charset="-122"/>
                  <a:ea typeface="微软雅黑" pitchFamily="34" charset="-122"/>
                </a:rPr>
                <a:t>P </a:t>
              </a:r>
              <a:r>
                <a:rPr lang="zh-CN" altLang="en-US" dirty="0" smtClean="0">
                  <a:latin typeface="微软雅黑" pitchFamily="34" charset="-122"/>
                  <a:ea typeface="微软雅黑" pitchFamily="34" charset="-122"/>
                </a:rPr>
                <a:t>的公共质因数，由于每一次查询需要花费            的时间分解质因数，因此整个算法的时间复杂度就是                        ，过不了 </a:t>
              </a:r>
              <a:r>
                <a:rPr lang="en-US" altLang="zh-CN" dirty="0" smtClean="0">
                  <a:latin typeface="微软雅黑" pitchFamily="34" charset="-122"/>
                  <a:ea typeface="微软雅黑" pitchFamily="34" charset="-122"/>
                </a:rPr>
                <a:t>Large </a:t>
              </a:r>
              <a:r>
                <a:rPr lang="zh-CN" altLang="en-US" dirty="0" smtClean="0">
                  <a:latin typeface="微软雅黑" pitchFamily="34" charset="-122"/>
                  <a:ea typeface="微软雅黑" pitchFamily="34" charset="-122"/>
                </a:rPr>
                <a:t>数据。</a:t>
              </a:r>
              <a:endParaRPr lang="zh-CN" altLang="en-US" dirty="0">
                <a:latin typeface="微软雅黑" pitchFamily="34" charset="-122"/>
                <a:ea typeface="微软雅黑" pitchFamily="34" charset="-122"/>
              </a:endParaRPr>
            </a:p>
          </p:txBody>
        </p:sp>
        <p:graphicFrame>
          <p:nvGraphicFramePr>
            <p:cNvPr id="26" name="对象 25"/>
            <p:cNvGraphicFramePr>
              <a:graphicFrameLocks noChangeAspect="1"/>
            </p:cNvGraphicFramePr>
            <p:nvPr/>
          </p:nvGraphicFramePr>
          <p:xfrm>
            <a:off x="1332133" y="1755649"/>
            <a:ext cx="754062" cy="376238"/>
          </p:xfrm>
          <a:graphic>
            <a:graphicData uri="http://schemas.openxmlformats.org/presentationml/2006/ole">
              <p:oleObj spid="_x0000_s91152" name="公式" r:id="rId3" imgW="482400" imgH="241200" progId="Equation.3">
                <p:embed/>
              </p:oleObj>
            </a:graphicData>
          </a:graphic>
        </p:graphicFrame>
        <p:graphicFrame>
          <p:nvGraphicFramePr>
            <p:cNvPr id="91153" name="Object 17"/>
            <p:cNvGraphicFramePr>
              <a:graphicFrameLocks noChangeAspect="1"/>
            </p:cNvGraphicFramePr>
            <p:nvPr/>
          </p:nvGraphicFramePr>
          <p:xfrm>
            <a:off x="7466203" y="1741697"/>
            <a:ext cx="1547812" cy="376237"/>
          </p:xfrm>
          <a:graphic>
            <a:graphicData uri="http://schemas.openxmlformats.org/presentationml/2006/ole">
              <p:oleObj spid="_x0000_s91153" name="公式" r:id="rId4" imgW="990360" imgH="241200" progId="Equation.3">
                <p:embed/>
              </p:oleObj>
            </a:graphicData>
          </a:graphic>
        </p:graphicFrame>
      </p:grpSp>
      <p:grpSp>
        <p:nvGrpSpPr>
          <p:cNvPr id="45" name="组合 44"/>
          <p:cNvGrpSpPr/>
          <p:nvPr/>
        </p:nvGrpSpPr>
        <p:grpSpPr>
          <a:xfrm>
            <a:off x="526093" y="2482585"/>
            <a:ext cx="11144328" cy="874407"/>
            <a:chOff x="526093" y="2482585"/>
            <a:chExt cx="11144328" cy="874407"/>
          </a:xfrm>
        </p:grpSpPr>
        <p:grpSp>
          <p:nvGrpSpPr>
            <p:cNvPr id="43" name="组合 42"/>
            <p:cNvGrpSpPr/>
            <p:nvPr/>
          </p:nvGrpSpPr>
          <p:grpSpPr>
            <a:xfrm>
              <a:off x="526093" y="2482585"/>
              <a:ext cx="11144328" cy="874407"/>
              <a:chOff x="526093" y="2482585"/>
              <a:chExt cx="11144328" cy="874407"/>
            </a:xfrm>
          </p:grpSpPr>
          <p:grpSp>
            <p:nvGrpSpPr>
              <p:cNvPr id="41" name="组合 40"/>
              <p:cNvGrpSpPr/>
              <p:nvPr/>
            </p:nvGrpSpPr>
            <p:grpSpPr>
              <a:xfrm>
                <a:off x="526093" y="2482585"/>
                <a:ext cx="11144328" cy="874407"/>
                <a:chOff x="526093" y="2482585"/>
                <a:chExt cx="11144328" cy="874407"/>
              </a:xfrm>
            </p:grpSpPr>
            <p:sp>
              <p:nvSpPr>
                <p:cNvPr id="33" name="TextBox 32"/>
                <p:cNvSpPr txBox="1"/>
                <p:nvPr/>
              </p:nvSpPr>
              <p:spPr>
                <a:xfrm>
                  <a:off x="526093" y="2482585"/>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如果满足                    的整数       有公共质因数   ，那么    一定能整除         。由于                        ，所以</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也不会超过</a:t>
                  </a:r>
                  <a:r>
                    <a:rPr lang="en-US" altLang="zh-CN" dirty="0" smtClean="0">
                      <a:latin typeface="微软雅黑" pitchFamily="34" charset="-122"/>
                      <a:ea typeface="微软雅黑" pitchFamily="34" charset="-122"/>
                    </a:rPr>
                    <a:t>1000000</a:t>
                  </a:r>
                  <a:r>
                    <a:rPr lang="zh-CN" altLang="en-US" dirty="0" smtClean="0">
                      <a:latin typeface="微软雅黑" pitchFamily="34" charset="-122"/>
                      <a:ea typeface="微软雅黑" pitchFamily="34" charset="-122"/>
                    </a:rPr>
                    <a:t> 。                               </a:t>
                  </a:r>
                  <a:endParaRPr lang="zh-CN" altLang="en-US" dirty="0">
                    <a:latin typeface="微软雅黑" pitchFamily="34" charset="-122"/>
                    <a:ea typeface="微软雅黑" pitchFamily="34" charset="-122"/>
                  </a:endParaRPr>
                </a:p>
              </p:txBody>
            </p:sp>
            <p:graphicFrame>
              <p:nvGraphicFramePr>
                <p:cNvPr id="38" name="Object 17"/>
                <p:cNvGraphicFramePr>
                  <a:graphicFrameLocks noChangeAspect="1"/>
                </p:cNvGraphicFramePr>
                <p:nvPr/>
              </p:nvGraphicFramePr>
              <p:xfrm>
                <a:off x="9051503" y="2609154"/>
                <a:ext cx="1647825" cy="277812"/>
              </p:xfrm>
              <a:graphic>
                <a:graphicData uri="http://schemas.openxmlformats.org/presentationml/2006/ole">
                  <p:oleObj spid="_x0000_s91156" name="公式" r:id="rId5" imgW="1054080" imgH="177480" progId="Equation.3">
                    <p:embed/>
                  </p:oleObj>
                </a:graphicData>
              </a:graphic>
            </p:graphicFrame>
            <p:graphicFrame>
              <p:nvGraphicFramePr>
                <p:cNvPr id="91157" name="Object 21"/>
                <p:cNvGraphicFramePr>
                  <a:graphicFrameLocks noChangeAspect="1"/>
                </p:cNvGraphicFramePr>
                <p:nvPr/>
              </p:nvGraphicFramePr>
              <p:xfrm>
                <a:off x="1533643" y="2597106"/>
                <a:ext cx="1330325" cy="277812"/>
              </p:xfrm>
              <a:graphic>
                <a:graphicData uri="http://schemas.openxmlformats.org/presentationml/2006/ole">
                  <p:oleObj spid="_x0000_s91157" name="公式" r:id="rId6" imgW="850680" imgH="177480" progId="Equation.3">
                    <p:embed/>
                  </p:oleObj>
                </a:graphicData>
              </a:graphic>
            </p:graphicFrame>
            <p:graphicFrame>
              <p:nvGraphicFramePr>
                <p:cNvPr id="39" name="Object 17"/>
                <p:cNvGraphicFramePr>
                  <a:graphicFrameLocks noChangeAspect="1"/>
                </p:cNvGraphicFramePr>
                <p:nvPr/>
              </p:nvGraphicFramePr>
              <p:xfrm>
                <a:off x="3622437" y="2598378"/>
                <a:ext cx="396875" cy="317500"/>
              </p:xfrm>
              <a:graphic>
                <a:graphicData uri="http://schemas.openxmlformats.org/presentationml/2006/ole">
                  <p:oleObj spid="_x0000_s91158" name="公式" r:id="rId7" imgW="253800" imgH="203040" progId="Equation.3">
                    <p:embed/>
                  </p:oleObj>
                </a:graphicData>
              </a:graphic>
            </p:graphicFrame>
            <p:graphicFrame>
              <p:nvGraphicFramePr>
                <p:cNvPr id="40" name="Object 17"/>
                <p:cNvGraphicFramePr>
                  <a:graphicFrameLocks noChangeAspect="1"/>
                </p:cNvGraphicFramePr>
                <p:nvPr/>
              </p:nvGraphicFramePr>
              <p:xfrm>
                <a:off x="5451103" y="2616622"/>
                <a:ext cx="238125" cy="257175"/>
              </p:xfrm>
              <a:graphic>
                <a:graphicData uri="http://schemas.openxmlformats.org/presentationml/2006/ole">
                  <p:oleObj spid="_x0000_s91159" name="公式" r:id="rId8" imgW="152280" imgH="164880" progId="Equation.3">
                    <p:embed/>
                  </p:oleObj>
                </a:graphicData>
              </a:graphic>
            </p:graphicFrame>
            <p:graphicFrame>
              <p:nvGraphicFramePr>
                <p:cNvPr id="91160" name="Object 24"/>
                <p:cNvGraphicFramePr>
                  <a:graphicFrameLocks noChangeAspect="1"/>
                </p:cNvGraphicFramePr>
                <p:nvPr/>
              </p:nvGraphicFramePr>
              <p:xfrm>
                <a:off x="6340423" y="2628742"/>
                <a:ext cx="238125" cy="257175"/>
              </p:xfrm>
              <a:graphic>
                <a:graphicData uri="http://schemas.openxmlformats.org/presentationml/2006/ole">
                  <p:oleObj spid="_x0000_s91160" name="公式" r:id="rId9" imgW="152280" imgH="164880" progId="Equation.3">
                    <p:embed/>
                  </p:oleObj>
                </a:graphicData>
              </a:graphic>
            </p:graphicFrame>
          </p:grpSp>
          <p:graphicFrame>
            <p:nvGraphicFramePr>
              <p:cNvPr id="42" name="Object 17"/>
              <p:cNvGraphicFramePr>
                <a:graphicFrameLocks noChangeAspect="1"/>
              </p:cNvGraphicFramePr>
              <p:nvPr/>
            </p:nvGraphicFramePr>
            <p:xfrm>
              <a:off x="7784387" y="2603518"/>
              <a:ext cx="515938" cy="277813"/>
            </p:xfrm>
            <a:graphic>
              <a:graphicData uri="http://schemas.openxmlformats.org/presentationml/2006/ole">
                <p:oleObj spid="_x0000_s91161" name="公式" r:id="rId10" imgW="330120" imgH="177480" progId="Equation.3">
                  <p:embed/>
                </p:oleObj>
              </a:graphicData>
            </a:graphic>
          </p:graphicFrame>
        </p:grpSp>
        <p:graphicFrame>
          <p:nvGraphicFramePr>
            <p:cNvPr id="44" name="Object 24"/>
            <p:cNvGraphicFramePr>
              <a:graphicFrameLocks noChangeAspect="1"/>
            </p:cNvGraphicFramePr>
            <p:nvPr/>
          </p:nvGraphicFramePr>
          <p:xfrm>
            <a:off x="11405666" y="2636912"/>
            <a:ext cx="238125" cy="257175"/>
          </p:xfrm>
          <a:graphic>
            <a:graphicData uri="http://schemas.openxmlformats.org/presentationml/2006/ole">
              <p:oleObj spid="_x0000_s91162" name="公式" r:id="rId11" imgW="152280" imgH="164880" progId="Equation.3">
                <p:embed/>
              </p:oleObj>
            </a:graphicData>
          </a:graphic>
        </p:graphicFrame>
      </p:grpSp>
      <p:grpSp>
        <p:nvGrpSpPr>
          <p:cNvPr id="30" name="组合 29"/>
          <p:cNvGrpSpPr/>
          <p:nvPr/>
        </p:nvGrpSpPr>
        <p:grpSpPr>
          <a:xfrm>
            <a:off x="526093" y="3746376"/>
            <a:ext cx="11144328" cy="1754326"/>
            <a:chOff x="526093" y="3960690"/>
            <a:chExt cx="11144328" cy="1754326"/>
          </a:xfrm>
        </p:grpSpPr>
        <p:sp>
          <p:nvSpPr>
            <p:cNvPr id="51" name="TextBox 50"/>
            <p:cNvSpPr txBox="1"/>
            <p:nvPr/>
          </p:nvSpPr>
          <p:spPr>
            <a:xfrm>
              <a:off x="526093" y="3960690"/>
              <a:ext cx="11144328"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因此，当        有公共质因数   ，不需要尝试</a:t>
              </a:r>
              <a:r>
                <a:rPr lang="en-US" altLang="zh-CN" dirty="0" smtClean="0">
                  <a:latin typeface="微软雅黑" pitchFamily="34" charset="-122"/>
                  <a:ea typeface="微软雅黑" pitchFamily="34" charset="-122"/>
                </a:rPr>
                <a:t>[A</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B]</a:t>
              </a:r>
              <a:r>
                <a:rPr lang="zh-CN" altLang="en-US" dirty="0" smtClean="0">
                  <a:latin typeface="微软雅黑" pitchFamily="34" charset="-122"/>
                  <a:ea typeface="微软雅黑" pitchFamily="34" charset="-122"/>
                </a:rPr>
                <a:t>中所有的数对，只需要遍历所有可能的质因数   ，对每一个    合并其所有倍数，就可以高效地得到答案。在合并时，从不小于</a:t>
              </a:r>
              <a:r>
                <a:rPr lang="en-US" altLang="zh-CN" dirty="0" smtClean="0">
                  <a:latin typeface="微软雅黑" pitchFamily="34" charset="-122"/>
                  <a:ea typeface="微软雅黑" pitchFamily="34" charset="-122"/>
                </a:rPr>
                <a:t>A</a:t>
              </a:r>
              <a:r>
                <a:rPr lang="zh-CN" altLang="en-US" dirty="0" smtClean="0">
                  <a:latin typeface="微软雅黑" pitchFamily="34" charset="-122"/>
                  <a:ea typeface="微软雅黑" pitchFamily="34" charset="-122"/>
                </a:rPr>
                <a:t>的最小的    的倍数                            开始，不断枚举    的倍数直到不超过</a:t>
              </a:r>
              <a:r>
                <a:rPr lang="en-US" altLang="zh-CN" dirty="0" smtClean="0">
                  <a:latin typeface="微软雅黑" pitchFamily="34" charset="-122"/>
                  <a:ea typeface="微软雅黑" pitchFamily="34" charset="-122"/>
                </a:rPr>
                <a:t>B</a:t>
              </a:r>
              <a:r>
                <a:rPr lang="zh-CN" altLang="en-US" dirty="0" smtClean="0">
                  <a:latin typeface="微软雅黑" pitchFamily="34" charset="-122"/>
                  <a:ea typeface="微软雅黑" pitchFamily="34" charset="-122"/>
                </a:rPr>
                <a:t>的最大的    的倍数               ，并把这些数所在的集合合并起来。结合之前对区间筛法和并查集复杂度的分析，可得出总时间复杂度为</a:t>
              </a:r>
              <a:r>
                <a:rPr lang="en-US" altLang="zh-CN" dirty="0" smtClean="0">
                  <a:latin typeface="微软雅黑" pitchFamily="34" charset="-122"/>
                  <a:ea typeface="微软雅黑" pitchFamily="34" charset="-122"/>
                </a:rPr>
                <a:t>O(B-A)</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aphicFrame>
          <p:nvGraphicFramePr>
            <p:cNvPr id="19" name="Object 17"/>
            <p:cNvGraphicFramePr>
              <a:graphicFrameLocks noChangeAspect="1"/>
            </p:cNvGraphicFramePr>
            <p:nvPr/>
          </p:nvGraphicFramePr>
          <p:xfrm>
            <a:off x="1634093" y="4134088"/>
            <a:ext cx="396875" cy="317500"/>
          </p:xfrm>
          <a:graphic>
            <a:graphicData uri="http://schemas.openxmlformats.org/presentationml/2006/ole">
              <p:oleObj spid="_x0000_s91163" name="公式" r:id="rId12" imgW="253800" imgH="203040" progId="Equation.3">
                <p:embed/>
              </p:oleObj>
            </a:graphicData>
          </a:graphic>
        </p:graphicFrame>
        <p:graphicFrame>
          <p:nvGraphicFramePr>
            <p:cNvPr id="20" name="Object 17"/>
            <p:cNvGraphicFramePr>
              <a:graphicFrameLocks noChangeAspect="1"/>
            </p:cNvGraphicFramePr>
            <p:nvPr/>
          </p:nvGraphicFramePr>
          <p:xfrm>
            <a:off x="3455969" y="4143380"/>
            <a:ext cx="238125" cy="257175"/>
          </p:xfrm>
          <a:graphic>
            <a:graphicData uri="http://schemas.openxmlformats.org/presentationml/2006/ole">
              <p:oleObj spid="_x0000_s91164" name="公式" r:id="rId13" imgW="152280" imgH="164880" progId="Equation.3">
                <p:embed/>
              </p:oleObj>
            </a:graphicData>
          </a:graphic>
        </p:graphicFrame>
        <p:graphicFrame>
          <p:nvGraphicFramePr>
            <p:cNvPr id="21" name="Object 17"/>
            <p:cNvGraphicFramePr>
              <a:graphicFrameLocks noChangeAspect="1"/>
            </p:cNvGraphicFramePr>
            <p:nvPr/>
          </p:nvGraphicFramePr>
          <p:xfrm>
            <a:off x="10314017" y="4143380"/>
            <a:ext cx="238125" cy="257175"/>
          </p:xfrm>
          <a:graphic>
            <a:graphicData uri="http://schemas.openxmlformats.org/presentationml/2006/ole">
              <p:oleObj spid="_x0000_s91165" name="公式" r:id="rId14" imgW="152280" imgH="164880" progId="Equation.3">
                <p:embed/>
              </p:oleObj>
            </a:graphicData>
          </a:graphic>
        </p:graphicFrame>
        <p:graphicFrame>
          <p:nvGraphicFramePr>
            <p:cNvPr id="22" name="Object 17"/>
            <p:cNvGraphicFramePr>
              <a:graphicFrameLocks noChangeAspect="1"/>
            </p:cNvGraphicFramePr>
            <p:nvPr/>
          </p:nvGraphicFramePr>
          <p:xfrm>
            <a:off x="887024" y="4554252"/>
            <a:ext cx="238125" cy="257175"/>
          </p:xfrm>
          <a:graphic>
            <a:graphicData uri="http://schemas.openxmlformats.org/presentationml/2006/ole">
              <p:oleObj spid="_x0000_s91166" name="公式" r:id="rId15" imgW="152280" imgH="164880" progId="Equation.3">
                <p:embed/>
              </p:oleObj>
            </a:graphicData>
          </a:graphic>
        </p:graphicFrame>
        <p:graphicFrame>
          <p:nvGraphicFramePr>
            <p:cNvPr id="23" name="Object 17"/>
            <p:cNvGraphicFramePr>
              <a:graphicFrameLocks noChangeAspect="1"/>
            </p:cNvGraphicFramePr>
            <p:nvPr/>
          </p:nvGraphicFramePr>
          <p:xfrm>
            <a:off x="8647132" y="4564659"/>
            <a:ext cx="238125" cy="257175"/>
          </p:xfrm>
          <a:graphic>
            <a:graphicData uri="http://schemas.openxmlformats.org/presentationml/2006/ole">
              <p:oleObj spid="_x0000_s91167" name="公式" r:id="rId16" imgW="152280" imgH="164880" progId="Equation.3">
                <p:embed/>
              </p:oleObj>
            </a:graphicData>
          </a:graphic>
        </p:graphicFrame>
        <p:graphicFrame>
          <p:nvGraphicFramePr>
            <p:cNvPr id="24" name="Object 17"/>
            <p:cNvGraphicFramePr>
              <a:graphicFrameLocks noChangeAspect="1"/>
            </p:cNvGraphicFramePr>
            <p:nvPr/>
          </p:nvGraphicFramePr>
          <p:xfrm>
            <a:off x="9599637" y="4527204"/>
            <a:ext cx="1844675" cy="315913"/>
          </p:xfrm>
          <a:graphic>
            <a:graphicData uri="http://schemas.openxmlformats.org/presentationml/2006/ole">
              <p:oleObj spid="_x0000_s91168" name="公式" r:id="rId17" imgW="1180800" imgH="203040" progId="Equation.3">
                <p:embed/>
              </p:oleObj>
            </a:graphicData>
          </a:graphic>
        </p:graphicFrame>
        <p:graphicFrame>
          <p:nvGraphicFramePr>
            <p:cNvPr id="25" name="Object 17"/>
            <p:cNvGraphicFramePr>
              <a:graphicFrameLocks noChangeAspect="1"/>
            </p:cNvGraphicFramePr>
            <p:nvPr/>
          </p:nvGraphicFramePr>
          <p:xfrm>
            <a:off x="2250815" y="4974002"/>
            <a:ext cx="238125" cy="257175"/>
          </p:xfrm>
          <a:graphic>
            <a:graphicData uri="http://schemas.openxmlformats.org/presentationml/2006/ole">
              <p:oleObj spid="_x0000_s91169" name="公式" r:id="rId18" imgW="152280" imgH="164880" progId="Equation.3">
                <p:embed/>
              </p:oleObj>
            </a:graphicData>
          </a:graphic>
        </p:graphicFrame>
        <p:graphicFrame>
          <p:nvGraphicFramePr>
            <p:cNvPr id="27" name="Object 17"/>
            <p:cNvGraphicFramePr>
              <a:graphicFrameLocks noChangeAspect="1"/>
            </p:cNvGraphicFramePr>
            <p:nvPr/>
          </p:nvGraphicFramePr>
          <p:xfrm>
            <a:off x="5384795" y="4984409"/>
            <a:ext cx="238125" cy="257175"/>
          </p:xfrm>
          <a:graphic>
            <a:graphicData uri="http://schemas.openxmlformats.org/presentationml/2006/ole">
              <p:oleObj spid="_x0000_s91170" name="公式" r:id="rId19" imgW="152280" imgH="164880" progId="Equation.3">
                <p:embed/>
              </p:oleObj>
            </a:graphicData>
          </a:graphic>
        </p:graphicFrame>
        <p:graphicFrame>
          <p:nvGraphicFramePr>
            <p:cNvPr id="29" name="Object 17"/>
            <p:cNvGraphicFramePr>
              <a:graphicFrameLocks noChangeAspect="1"/>
            </p:cNvGraphicFramePr>
            <p:nvPr/>
          </p:nvGraphicFramePr>
          <p:xfrm>
            <a:off x="6353598" y="4945063"/>
            <a:ext cx="1031875" cy="317500"/>
          </p:xfrm>
          <a:graphic>
            <a:graphicData uri="http://schemas.openxmlformats.org/presentationml/2006/ole">
              <p:oleObj spid="_x0000_s91171" name="公式" r:id="rId20" imgW="660240" imgH="203040" progId="Equation.3">
                <p:embed/>
              </p:oleObj>
            </a:graphicData>
          </a:graphic>
        </p:graphicFrame>
      </p:grpSp>
      <p:sp>
        <p:nvSpPr>
          <p:cNvPr id="31" name="矩形 30">
            <a:hlinkClick r:id="rId21" action="ppaction://hlinkfile"/>
          </p:cNvPr>
          <p:cNvSpPr/>
          <p:nvPr/>
        </p:nvSpPr>
        <p:spPr>
          <a:xfrm>
            <a:off x="9885389" y="5702874"/>
            <a:ext cx="1819729" cy="369332"/>
          </a:xfrm>
          <a:prstGeom prst="rect">
            <a:avLst/>
          </a:prstGeom>
        </p:spPr>
        <p:txBody>
          <a:bodyPr wrap="none">
            <a:spAutoFit/>
          </a:bodyPr>
          <a:lstStyle/>
          <a:p>
            <a:r>
              <a:rPr lang="en-US" altLang="zh-CN" b="1" i="1" dirty="0" smtClean="0">
                <a:solidFill>
                  <a:srgbClr val="0000FF"/>
                </a:solidFill>
              </a:rPr>
              <a:t>Number </a:t>
            </a:r>
            <a:r>
              <a:rPr lang="en-US" altLang="zh-CN" b="1" i="1" dirty="0" err="1" smtClean="0">
                <a:solidFill>
                  <a:srgbClr val="0000FF"/>
                </a:solidFill>
              </a:rPr>
              <a:t>Sets.cpp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cstate="print"/>
          <a:srcRect/>
          <a:stretch>
            <a:fillRect/>
          </a:stretch>
        </p:blipFill>
        <p:spPr bwMode="auto">
          <a:xfrm>
            <a:off x="1027077" y="642918"/>
            <a:ext cx="10072758" cy="1769973"/>
          </a:xfrm>
          <a:prstGeom prst="rect">
            <a:avLst/>
          </a:prstGeom>
          <a:noFill/>
          <a:ln w="9525">
            <a:noFill/>
            <a:miter lim="800000"/>
            <a:headEnd/>
            <a:tailEnd/>
          </a:ln>
          <a:effectLst/>
        </p:spPr>
      </p:pic>
      <p:sp>
        <p:nvSpPr>
          <p:cNvPr id="3" name="TextBox 2"/>
          <p:cNvSpPr txBox="1"/>
          <p:nvPr/>
        </p:nvSpPr>
        <p:spPr>
          <a:xfrm>
            <a:off x="988769" y="264318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grpSp>
        <p:nvGrpSpPr>
          <p:cNvPr id="9" name="组合 8"/>
          <p:cNvGrpSpPr/>
          <p:nvPr/>
        </p:nvGrpSpPr>
        <p:grpSpPr>
          <a:xfrm>
            <a:off x="1098515" y="3330877"/>
            <a:ext cx="6500858" cy="2169825"/>
            <a:chOff x="1169953" y="3272569"/>
            <a:chExt cx="6500858" cy="2169825"/>
          </a:xfrm>
        </p:grpSpPr>
        <p:sp>
          <p:nvSpPr>
            <p:cNvPr id="4" name="TextBox 3"/>
            <p:cNvSpPr txBox="1"/>
            <p:nvPr/>
          </p:nvSpPr>
          <p:spPr>
            <a:xfrm>
              <a:off x="1169953" y="3272569"/>
              <a:ext cx="6500858" cy="21698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这个问题可以转化为无向二分图模型</a:t>
              </a:r>
              <a:r>
                <a:rPr lang="en-US" altLang="zh-CN" dirty="0" smtClean="0">
                  <a:latin typeface="微软雅黑" pitchFamily="34" charset="-122"/>
                  <a:ea typeface="微软雅黑" pitchFamily="34" charset="-122"/>
                </a:rPr>
                <a:t>G=(U∪V</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E)——U</a:t>
              </a:r>
              <a:r>
                <a:rPr lang="zh-CN" altLang="en-US" dirty="0" smtClean="0">
                  <a:latin typeface="微软雅黑" pitchFamily="34" charset="-122"/>
                  <a:ea typeface="微软雅黑" pitchFamily="34" charset="-122"/>
                </a:rPr>
                <a:t>（计算机的顶点集合），</a:t>
              </a:r>
              <a:r>
                <a:rPr lang="en-US" altLang="zh-CN" dirty="0" smtClean="0">
                  <a:latin typeface="微软雅黑" pitchFamily="34" charset="-122"/>
                  <a:ea typeface="微软雅黑" pitchFamily="34" charset="-122"/>
                </a:rPr>
                <a:t>V</a:t>
              </a:r>
              <a:r>
                <a:rPr lang="zh-CN" altLang="en-US" dirty="0" smtClean="0">
                  <a:latin typeface="微软雅黑" pitchFamily="34" charset="-122"/>
                  <a:ea typeface="微软雅黑" pitchFamily="34" charset="-122"/>
                </a:rPr>
                <a:t>（任务的顶点集合），对于任意</a:t>
              </a:r>
              <a:r>
                <a:rPr lang="en-US" altLang="zh-CN" dirty="0" smtClean="0">
                  <a:latin typeface="微软雅黑" pitchFamily="34" charset="-122"/>
                  <a:ea typeface="微软雅黑" pitchFamily="34" charset="-122"/>
                </a:rPr>
                <a:t>u</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U</a:t>
              </a:r>
              <a:r>
                <a:rPr lang="zh-CN" altLang="en-US" dirty="0" smtClean="0">
                  <a:latin typeface="微软雅黑" pitchFamily="34" charset="-122"/>
                  <a:ea typeface="微软雅黑" pitchFamily="34" charset="-122"/>
                </a:rPr>
                <a:t>和</a:t>
              </a:r>
              <a:r>
                <a:rPr lang="en-US" altLang="zh-CN" dirty="0" smtClean="0">
                  <a:latin typeface="微软雅黑" pitchFamily="34" charset="-122"/>
                  <a:ea typeface="微软雅黑" pitchFamily="34" charset="-122"/>
                </a:rPr>
                <a:t>v</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V</a:t>
              </a:r>
              <a:r>
                <a:rPr lang="zh-CN" altLang="en-US" dirty="0" smtClean="0">
                  <a:latin typeface="微软雅黑" pitchFamily="34" charset="-122"/>
                  <a:ea typeface="微软雅黑" pitchFamily="34" charset="-122"/>
                </a:rPr>
                <a:t>，计算机</a:t>
              </a:r>
              <a:r>
                <a:rPr lang="en-US" altLang="zh-CN" dirty="0" smtClean="0">
                  <a:latin typeface="微软雅黑" pitchFamily="34" charset="-122"/>
                  <a:ea typeface="微软雅黑" pitchFamily="34" charset="-122"/>
                </a:rPr>
                <a:t>u</a:t>
              </a:r>
              <a:r>
                <a:rPr lang="zh-CN" altLang="en-US" dirty="0" smtClean="0">
                  <a:latin typeface="微软雅黑" pitchFamily="34" charset="-122"/>
                  <a:ea typeface="微软雅黑" pitchFamily="34" charset="-122"/>
                </a:rPr>
                <a:t>能够处理任务</a:t>
              </a:r>
              <a:r>
                <a:rPr lang="en-US" altLang="zh-CN" dirty="0" smtClean="0">
                  <a:latin typeface="微软雅黑" pitchFamily="34" charset="-122"/>
                  <a:ea typeface="微软雅黑" pitchFamily="34" charset="-122"/>
                </a:rPr>
                <a:t>v</a:t>
              </a:r>
              <a:r>
                <a:rPr lang="zh-CN" altLang="en-US" dirty="0" smtClean="0">
                  <a:latin typeface="微软雅黑" pitchFamily="34" charset="-122"/>
                  <a:ea typeface="微软雅黑" pitchFamily="34" charset="-122"/>
                </a:rPr>
                <a:t>，即</a:t>
              </a:r>
              <a:r>
                <a:rPr lang="en-US" altLang="zh-CN" dirty="0" smtClean="0">
                  <a:latin typeface="微软雅黑" pitchFamily="34" charset="-122"/>
                  <a:ea typeface="微软雅黑" pitchFamily="34" charset="-122"/>
                </a:rPr>
                <a:t>(u</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v)</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G</a:t>
              </a:r>
              <a:r>
                <a:rPr lang="zh-CN" altLang="en-US" dirty="0" smtClean="0">
                  <a:latin typeface="微软雅黑" pitchFamily="34" charset="-122"/>
                  <a:ea typeface="微软雅黑" pitchFamily="34" charset="-122"/>
                </a:rPr>
                <a:t>中满足两两不含公共端点的边的集合</a:t>
              </a:r>
              <a:r>
                <a:rPr lang="en-US" altLang="zh-CN" dirty="0" smtClean="0">
                  <a:latin typeface="微软雅黑" pitchFamily="34" charset="-122"/>
                  <a:ea typeface="微软雅黑" pitchFamily="34" charset="-122"/>
                </a:rPr>
                <a:t>M    E</a:t>
              </a:r>
              <a:r>
                <a:rPr lang="zh-CN" altLang="en-US" dirty="0" smtClean="0">
                  <a:latin typeface="微软雅黑" pitchFamily="34" charset="-122"/>
                  <a:ea typeface="微软雅黑" pitchFamily="34" charset="-122"/>
                </a:rPr>
                <a:t>的基数</a:t>
              </a:r>
              <a:r>
                <a:rPr lang="en-US" altLang="zh-CN" dirty="0" smtClean="0">
                  <a:latin typeface="微软雅黑" pitchFamily="34" charset="-122"/>
                  <a:ea typeface="微软雅黑" pitchFamily="34" charset="-122"/>
                </a:rPr>
                <a:t>|M|</a:t>
              </a:r>
              <a:r>
                <a:rPr lang="zh-CN" altLang="en-US" dirty="0" smtClean="0">
                  <a:latin typeface="微软雅黑" pitchFamily="34" charset="-122"/>
                  <a:ea typeface="微软雅黑" pitchFamily="34" charset="-122"/>
                </a:rPr>
                <a:t>的最大值，就是所求最大任务数。（</a:t>
              </a:r>
              <a:r>
                <a:rPr lang="zh-CN" altLang="en-US" b="1" dirty="0" smtClean="0">
                  <a:solidFill>
                    <a:srgbClr val="0000FF"/>
                  </a:solidFill>
                  <a:latin typeface="微软雅黑" pitchFamily="34" charset="-122"/>
                  <a:ea typeface="微软雅黑" pitchFamily="34" charset="-122"/>
                </a:rPr>
                <a:t>二分图最大匹配</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p:txBody>
        </p:sp>
        <p:graphicFrame>
          <p:nvGraphicFramePr>
            <p:cNvPr id="5" name="对象 4"/>
            <p:cNvGraphicFramePr>
              <a:graphicFrameLocks noChangeAspect="1"/>
            </p:cNvGraphicFramePr>
            <p:nvPr/>
          </p:nvGraphicFramePr>
          <p:xfrm>
            <a:off x="3732197" y="4640972"/>
            <a:ext cx="295276" cy="295276"/>
          </p:xfrm>
          <a:graphic>
            <a:graphicData uri="http://schemas.openxmlformats.org/presentationml/2006/ole">
              <p:oleObj spid="_x0000_s117763" name="Equation" r:id="rId4" imgW="152280" imgH="152280" progId="Equation.3">
                <p:embed/>
              </p:oleObj>
            </a:graphicData>
          </a:graphic>
        </p:graphicFrame>
      </p:grpSp>
      <p:pic>
        <p:nvPicPr>
          <p:cNvPr id="117764" name="Picture 4"/>
          <p:cNvPicPr>
            <a:picLocks noChangeAspect="1" noChangeArrowheads="1"/>
          </p:cNvPicPr>
          <p:nvPr/>
        </p:nvPicPr>
        <p:blipFill>
          <a:blip r:embed="rId5" cstate="print"/>
          <a:srcRect/>
          <a:stretch>
            <a:fillRect/>
          </a:stretch>
        </p:blipFill>
        <p:spPr bwMode="auto">
          <a:xfrm>
            <a:off x="8727717" y="3286124"/>
            <a:ext cx="2086366" cy="2214578"/>
          </a:xfrm>
          <a:prstGeom prst="rect">
            <a:avLst/>
          </a:prstGeom>
          <a:noFill/>
          <a:ln w="9525">
            <a:noFill/>
            <a:miter lim="800000"/>
            <a:headEnd/>
            <a:tailEnd/>
          </a:ln>
          <a:effectLst/>
        </p:spPr>
      </p:pic>
      <p:sp>
        <p:nvSpPr>
          <p:cNvPr id="10" name="矩形 9">
            <a:hlinkClick r:id="rId6" action="ppaction://hlinkfile"/>
          </p:cNvPr>
          <p:cNvSpPr/>
          <p:nvPr/>
        </p:nvSpPr>
        <p:spPr>
          <a:xfrm>
            <a:off x="7595838" y="5786454"/>
            <a:ext cx="3289683" cy="338554"/>
          </a:xfrm>
          <a:prstGeom prst="rect">
            <a:avLst/>
          </a:prstGeom>
        </p:spPr>
        <p:txBody>
          <a:bodyPr wrap="none">
            <a:spAutoFit/>
          </a:bodyPr>
          <a:lstStyle/>
          <a:p>
            <a:r>
              <a:rPr lang="zh-CN" altLang="en-US" sz="1600" b="1" i="1" dirty="0" smtClean="0">
                <a:solidFill>
                  <a:srgbClr val="0000FF"/>
                </a:solidFill>
                <a:latin typeface="微软雅黑" pitchFamily="34" charset="-122"/>
                <a:ea typeface="微软雅黑" pitchFamily="34" charset="-122"/>
              </a:rPr>
              <a:t>指派问题（二分图最大匹配）</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17764"/>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0653" y="642918"/>
            <a:ext cx="3924472"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关于图</a:t>
            </a:r>
            <a:r>
              <a:rPr lang="en-US" altLang="zh-CN" sz="2000" b="1" dirty="0" smtClean="0">
                <a:solidFill>
                  <a:srgbClr val="0000FF"/>
                </a:solidFill>
                <a:latin typeface="微软雅黑" pitchFamily="34" charset="-122"/>
                <a:ea typeface="微软雅黑" pitchFamily="34" charset="-122"/>
              </a:rPr>
              <a:t>G=(V</a:t>
            </a:r>
            <a:r>
              <a:rPr lang="zh-CN" altLang="en-US" sz="2000" b="1" dirty="0" smtClean="0">
                <a:solidFill>
                  <a:srgbClr val="0000FF"/>
                </a:solidFill>
                <a:latin typeface="微软雅黑" pitchFamily="34" charset="-122"/>
                <a:ea typeface="微软雅黑" pitchFamily="34" charset="-122"/>
              </a:rPr>
              <a:t>，</a:t>
            </a:r>
            <a:r>
              <a:rPr lang="en-US" altLang="zh-CN" sz="2000" b="1" dirty="0" smtClean="0">
                <a:solidFill>
                  <a:srgbClr val="0000FF"/>
                </a:solidFill>
                <a:latin typeface="微软雅黑" pitchFamily="34" charset="-122"/>
                <a:ea typeface="微软雅黑" pitchFamily="34" charset="-122"/>
              </a:rPr>
              <a:t>E)</a:t>
            </a:r>
            <a:r>
              <a:rPr lang="zh-CN" altLang="en-US" sz="2000" b="1" dirty="0" smtClean="0">
                <a:solidFill>
                  <a:srgbClr val="0000FF"/>
                </a:solidFill>
                <a:latin typeface="微软雅黑" pitchFamily="34" charset="-122"/>
                <a:ea typeface="微软雅黑" pitchFamily="34" charset="-122"/>
              </a:rPr>
              <a:t>几个有用的概念</a:t>
            </a:r>
            <a:endParaRPr lang="zh-CN" altLang="en-US" sz="2000" b="1" dirty="0">
              <a:solidFill>
                <a:srgbClr val="0000FF"/>
              </a:solidFill>
              <a:latin typeface="微软雅黑" pitchFamily="34" charset="-122"/>
              <a:ea typeface="微软雅黑" pitchFamily="34" charset="-122"/>
            </a:endParaRPr>
          </a:p>
        </p:txBody>
      </p:sp>
      <p:grpSp>
        <p:nvGrpSpPr>
          <p:cNvPr id="5" name="组合 4"/>
          <p:cNvGrpSpPr/>
          <p:nvPr/>
        </p:nvGrpSpPr>
        <p:grpSpPr>
          <a:xfrm>
            <a:off x="741325" y="1385816"/>
            <a:ext cx="6013185" cy="400110"/>
            <a:chOff x="1527143" y="1743006"/>
            <a:chExt cx="6013185" cy="400110"/>
          </a:xfrm>
        </p:grpSpPr>
        <p:sp>
          <p:nvSpPr>
            <p:cNvPr id="3" name="TextBox 2"/>
            <p:cNvSpPr txBox="1"/>
            <p:nvPr/>
          </p:nvSpPr>
          <p:spPr>
            <a:xfrm>
              <a:off x="1527143" y="1743006"/>
              <a:ext cx="6013185"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匹配</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G</a:t>
              </a:r>
              <a:r>
                <a:rPr lang="zh-CN" altLang="en-US" sz="2000" b="1" dirty="0" smtClean="0">
                  <a:latin typeface="微软雅黑" pitchFamily="34" charset="-122"/>
                  <a:ea typeface="微软雅黑" pitchFamily="34" charset="-122"/>
                </a:rPr>
                <a:t>中两两没有公共端点的边集合</a:t>
              </a:r>
              <a:r>
                <a:rPr lang="en-US" altLang="zh-CN" sz="2000" b="1" dirty="0" smtClean="0">
                  <a:latin typeface="微软雅黑" pitchFamily="34" charset="-122"/>
                  <a:ea typeface="微软雅黑" pitchFamily="34" charset="-122"/>
                </a:rPr>
                <a:t>M    E</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aphicFrame>
          <p:nvGraphicFramePr>
            <p:cNvPr id="4" name="对象 3"/>
            <p:cNvGraphicFramePr>
              <a:graphicFrameLocks noChangeAspect="1"/>
            </p:cNvGraphicFramePr>
            <p:nvPr/>
          </p:nvGraphicFramePr>
          <p:xfrm>
            <a:off x="6654435" y="1807260"/>
            <a:ext cx="295276" cy="295276"/>
          </p:xfrm>
          <a:graphic>
            <a:graphicData uri="http://schemas.openxmlformats.org/presentationml/2006/ole">
              <p:oleObj spid="_x0000_s118786" name="Equation" r:id="rId3" imgW="152280" imgH="152280" progId="Equation.3">
                <p:embed/>
              </p:oleObj>
            </a:graphicData>
          </a:graphic>
        </p:graphicFrame>
      </p:grpSp>
      <p:grpSp>
        <p:nvGrpSpPr>
          <p:cNvPr id="6" name="组合 5"/>
          <p:cNvGrpSpPr/>
          <p:nvPr/>
        </p:nvGrpSpPr>
        <p:grpSpPr>
          <a:xfrm>
            <a:off x="741325" y="2000240"/>
            <a:ext cx="8008924" cy="400110"/>
            <a:chOff x="1527143" y="1743006"/>
            <a:chExt cx="8008924" cy="400110"/>
          </a:xfrm>
        </p:grpSpPr>
        <p:sp>
          <p:nvSpPr>
            <p:cNvPr id="7" name="TextBox 6"/>
            <p:cNvSpPr txBox="1"/>
            <p:nvPr/>
          </p:nvSpPr>
          <p:spPr>
            <a:xfrm>
              <a:off x="1527143" y="1743006"/>
              <a:ext cx="8008924"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边覆盖</a:t>
              </a:r>
              <a:r>
                <a:rPr lang="en-US" altLang="zh-CN" sz="2000" b="1" dirty="0" smtClean="0">
                  <a:latin typeface="微软雅黑" pitchFamily="34" charset="-122"/>
                  <a:ea typeface="微软雅黑" pitchFamily="34" charset="-122"/>
                </a:rPr>
                <a:t>——G</a:t>
              </a:r>
              <a:r>
                <a:rPr lang="zh-CN" altLang="en-US" sz="2000" b="1" dirty="0" smtClean="0">
                  <a:latin typeface="微软雅黑" pitchFamily="34" charset="-122"/>
                  <a:ea typeface="微软雅黑" pitchFamily="34" charset="-122"/>
                </a:rPr>
                <a:t>中的任意顶点都至少是</a:t>
              </a:r>
              <a:r>
                <a:rPr lang="en-US" altLang="zh-CN" sz="2000" b="1" dirty="0" smtClean="0">
                  <a:latin typeface="微软雅黑" pitchFamily="34" charset="-122"/>
                  <a:ea typeface="微软雅黑" pitchFamily="34" charset="-122"/>
                </a:rPr>
                <a:t>F</a:t>
              </a:r>
              <a:r>
                <a:rPr lang="zh-CN" altLang="en-US" sz="2000" b="1" dirty="0" smtClean="0">
                  <a:latin typeface="微软雅黑" pitchFamily="34" charset="-122"/>
                  <a:ea typeface="微软雅黑" pitchFamily="34" charset="-122"/>
                </a:rPr>
                <a:t>中某条边的端点的边集合</a:t>
              </a:r>
              <a:r>
                <a:rPr lang="en-US" altLang="zh-CN" sz="2000" b="1" dirty="0" smtClean="0">
                  <a:latin typeface="微软雅黑" pitchFamily="34" charset="-122"/>
                  <a:ea typeface="微软雅黑" pitchFamily="34" charset="-122"/>
                </a:rPr>
                <a:t>F    E</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aphicFrame>
          <p:nvGraphicFramePr>
            <p:cNvPr id="8" name="对象 7"/>
            <p:cNvGraphicFramePr>
              <a:graphicFrameLocks noChangeAspect="1"/>
            </p:cNvGraphicFramePr>
            <p:nvPr/>
          </p:nvGraphicFramePr>
          <p:xfrm>
            <a:off x="8721047" y="1794734"/>
            <a:ext cx="295276" cy="295276"/>
          </p:xfrm>
          <a:graphic>
            <a:graphicData uri="http://schemas.openxmlformats.org/presentationml/2006/ole">
              <p:oleObj spid="_x0000_s118787" name="Equation" r:id="rId4" imgW="152280" imgH="152280" progId="Equation.3">
                <p:embed/>
              </p:oleObj>
            </a:graphicData>
          </a:graphic>
        </p:graphicFrame>
      </p:grpSp>
      <p:grpSp>
        <p:nvGrpSpPr>
          <p:cNvPr id="9" name="组合 8"/>
          <p:cNvGrpSpPr/>
          <p:nvPr/>
        </p:nvGrpSpPr>
        <p:grpSpPr>
          <a:xfrm>
            <a:off x="741325" y="2643182"/>
            <a:ext cx="5939446" cy="400110"/>
            <a:chOff x="1527143" y="1743006"/>
            <a:chExt cx="5939446" cy="400110"/>
          </a:xfrm>
        </p:grpSpPr>
        <p:sp>
          <p:nvSpPr>
            <p:cNvPr id="10" name="TextBox 9"/>
            <p:cNvSpPr txBox="1"/>
            <p:nvPr/>
          </p:nvSpPr>
          <p:spPr>
            <a:xfrm>
              <a:off x="1527143" y="1743006"/>
              <a:ext cx="5939446"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独立集</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G</a:t>
              </a:r>
              <a:r>
                <a:rPr lang="zh-CN" altLang="en-US" sz="2000" b="1" dirty="0" smtClean="0">
                  <a:latin typeface="微软雅黑" pitchFamily="34" charset="-122"/>
                  <a:ea typeface="微软雅黑" pitchFamily="34" charset="-122"/>
                </a:rPr>
                <a:t>中两两互不相连的顶点集合</a:t>
              </a:r>
              <a:r>
                <a:rPr lang="en-US" altLang="zh-CN" sz="2000" b="1" dirty="0" smtClean="0">
                  <a:latin typeface="微软雅黑" pitchFamily="34" charset="-122"/>
                  <a:ea typeface="微软雅黑" pitchFamily="34" charset="-122"/>
                </a:rPr>
                <a:t>S    V</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aphicFrame>
          <p:nvGraphicFramePr>
            <p:cNvPr id="11" name="对象 10"/>
            <p:cNvGraphicFramePr>
              <a:graphicFrameLocks noChangeAspect="1"/>
            </p:cNvGraphicFramePr>
            <p:nvPr/>
          </p:nvGraphicFramePr>
          <p:xfrm>
            <a:off x="6555857" y="1807260"/>
            <a:ext cx="295276" cy="295276"/>
          </p:xfrm>
          <a:graphic>
            <a:graphicData uri="http://schemas.openxmlformats.org/presentationml/2006/ole">
              <p:oleObj spid="_x0000_s118788" name="Equation" r:id="rId5" imgW="152280" imgH="152280" progId="Equation.3">
                <p:embed/>
              </p:oleObj>
            </a:graphicData>
          </a:graphic>
        </p:graphicFrame>
      </p:grpSp>
      <p:grpSp>
        <p:nvGrpSpPr>
          <p:cNvPr id="12" name="组合 11"/>
          <p:cNvGrpSpPr/>
          <p:nvPr/>
        </p:nvGrpSpPr>
        <p:grpSpPr>
          <a:xfrm>
            <a:off x="753851" y="3314642"/>
            <a:ext cx="8068234" cy="400110"/>
            <a:chOff x="1527143" y="1743006"/>
            <a:chExt cx="8068234" cy="400110"/>
          </a:xfrm>
        </p:grpSpPr>
        <p:sp>
          <p:nvSpPr>
            <p:cNvPr id="13" name="TextBox 12"/>
            <p:cNvSpPr txBox="1"/>
            <p:nvPr/>
          </p:nvSpPr>
          <p:spPr>
            <a:xfrm>
              <a:off x="1527143" y="1743006"/>
              <a:ext cx="8068234"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顶点覆盖</a:t>
              </a:r>
              <a:r>
                <a:rPr lang="en-US" altLang="zh-CN" sz="2000" b="1" dirty="0" smtClean="0">
                  <a:latin typeface="微软雅黑" pitchFamily="34" charset="-122"/>
                  <a:ea typeface="微软雅黑" pitchFamily="34" charset="-122"/>
                </a:rPr>
                <a:t>——G</a:t>
              </a:r>
              <a:r>
                <a:rPr lang="zh-CN" altLang="en-US" sz="2000" b="1" dirty="0" smtClean="0">
                  <a:latin typeface="微软雅黑" pitchFamily="34" charset="-122"/>
                  <a:ea typeface="微软雅黑" pitchFamily="34" charset="-122"/>
                </a:rPr>
                <a:t>中的任意边都有至少一个端点属于</a:t>
              </a:r>
              <a:r>
                <a:rPr lang="en-US" altLang="zh-CN" sz="2000" b="1" dirty="0" smtClean="0">
                  <a:latin typeface="微软雅黑" pitchFamily="34" charset="-122"/>
                  <a:ea typeface="微软雅黑" pitchFamily="34" charset="-122"/>
                </a:rPr>
                <a:t>S</a:t>
              </a:r>
              <a:r>
                <a:rPr lang="zh-CN" altLang="en-US" sz="2000" b="1" dirty="0" smtClean="0">
                  <a:latin typeface="微软雅黑" pitchFamily="34" charset="-122"/>
                  <a:ea typeface="微软雅黑" pitchFamily="34" charset="-122"/>
                </a:rPr>
                <a:t>的顶点集合</a:t>
              </a:r>
              <a:r>
                <a:rPr lang="en-US" altLang="zh-CN" sz="2000" b="1" dirty="0" smtClean="0">
                  <a:latin typeface="微软雅黑" pitchFamily="34" charset="-122"/>
                  <a:ea typeface="微软雅黑" pitchFamily="34" charset="-122"/>
                </a:rPr>
                <a:t>S    V</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aphicFrame>
          <p:nvGraphicFramePr>
            <p:cNvPr id="14" name="对象 13"/>
            <p:cNvGraphicFramePr>
              <a:graphicFrameLocks noChangeAspect="1"/>
            </p:cNvGraphicFramePr>
            <p:nvPr/>
          </p:nvGraphicFramePr>
          <p:xfrm>
            <a:off x="8746099" y="1807260"/>
            <a:ext cx="295276" cy="295276"/>
          </p:xfrm>
          <a:graphic>
            <a:graphicData uri="http://schemas.openxmlformats.org/presentationml/2006/ole">
              <p:oleObj spid="_x0000_s118789" name="Equation" r:id="rId6" imgW="152280" imgH="152280" progId="Equation.3">
                <p:embed/>
              </p:oleObj>
            </a:graphicData>
          </a:graphic>
        </p:graphicFrame>
      </p:grpSp>
      <p:pic>
        <p:nvPicPr>
          <p:cNvPr id="118790" name="Picture 6"/>
          <p:cNvPicPr>
            <a:picLocks noChangeAspect="1" noChangeArrowheads="1"/>
          </p:cNvPicPr>
          <p:nvPr/>
        </p:nvPicPr>
        <p:blipFill>
          <a:blip r:embed="rId7" cstate="print"/>
          <a:srcRect/>
          <a:stretch>
            <a:fillRect/>
          </a:stretch>
        </p:blipFill>
        <p:spPr bwMode="auto">
          <a:xfrm>
            <a:off x="870818" y="4071942"/>
            <a:ext cx="2085975" cy="2000250"/>
          </a:xfrm>
          <a:prstGeom prst="rect">
            <a:avLst/>
          </a:prstGeom>
          <a:noFill/>
          <a:ln w="9525">
            <a:noFill/>
            <a:miter lim="800000"/>
            <a:headEnd/>
            <a:tailEnd/>
          </a:ln>
          <a:effectLst/>
        </p:spPr>
      </p:pic>
      <p:grpSp>
        <p:nvGrpSpPr>
          <p:cNvPr id="20" name="组合 19"/>
          <p:cNvGrpSpPr/>
          <p:nvPr/>
        </p:nvGrpSpPr>
        <p:grpSpPr>
          <a:xfrm>
            <a:off x="3241655" y="4131238"/>
            <a:ext cx="2983509" cy="1869530"/>
            <a:chOff x="4414933" y="4131238"/>
            <a:chExt cx="2983509" cy="1869530"/>
          </a:xfrm>
        </p:grpSpPr>
        <p:sp>
          <p:nvSpPr>
            <p:cNvPr id="16" name="TextBox 15"/>
            <p:cNvSpPr txBox="1"/>
            <p:nvPr/>
          </p:nvSpPr>
          <p:spPr>
            <a:xfrm>
              <a:off x="4420439" y="4131238"/>
              <a:ext cx="2255746"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最大匹配：</a:t>
              </a:r>
              <a:r>
                <a:rPr lang="en-US" altLang="zh-CN" dirty="0" smtClean="0">
                  <a:solidFill>
                    <a:srgbClr val="0000FF"/>
                  </a:solidFill>
                  <a:latin typeface="微软雅黑" pitchFamily="34" charset="-122"/>
                  <a:ea typeface="微软雅黑" pitchFamily="34" charset="-122"/>
                </a:rPr>
                <a:t>{e1</a:t>
              </a:r>
              <a:r>
                <a:rPr lang="zh-CN" altLang="en-US" dirty="0" smtClean="0">
                  <a:solidFill>
                    <a:srgbClr val="0000FF"/>
                  </a:solidFill>
                  <a:latin typeface="微软雅黑" pitchFamily="34" charset="-122"/>
                  <a:ea typeface="微软雅黑" pitchFamily="34" charset="-122"/>
                </a:rPr>
                <a:t>，</a:t>
              </a:r>
              <a:r>
                <a:rPr lang="en-US" altLang="zh-CN" dirty="0" smtClean="0">
                  <a:solidFill>
                    <a:srgbClr val="0000FF"/>
                  </a:solidFill>
                  <a:latin typeface="微软雅黑" pitchFamily="34" charset="-122"/>
                  <a:ea typeface="微软雅黑" pitchFamily="34" charset="-122"/>
                </a:rPr>
                <a:t>e3}</a:t>
              </a:r>
              <a:endParaRPr lang="zh-CN" altLang="en-US" dirty="0">
                <a:solidFill>
                  <a:srgbClr val="0000FF"/>
                </a:solidFill>
                <a:latin typeface="微软雅黑" pitchFamily="34" charset="-122"/>
                <a:ea typeface="微软雅黑" pitchFamily="34" charset="-122"/>
              </a:endParaRPr>
            </a:p>
          </p:txBody>
        </p:sp>
        <p:sp>
          <p:nvSpPr>
            <p:cNvPr id="17" name="TextBox 16"/>
            <p:cNvSpPr txBox="1"/>
            <p:nvPr/>
          </p:nvSpPr>
          <p:spPr>
            <a:xfrm>
              <a:off x="4414933" y="4631304"/>
              <a:ext cx="2983509"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最小边覆盖：</a:t>
              </a:r>
              <a:r>
                <a:rPr lang="en-US" altLang="zh-CN" dirty="0" smtClean="0">
                  <a:solidFill>
                    <a:srgbClr val="0000FF"/>
                  </a:solidFill>
                  <a:latin typeface="微软雅黑" pitchFamily="34" charset="-122"/>
                  <a:ea typeface="微软雅黑" pitchFamily="34" charset="-122"/>
                </a:rPr>
                <a:t>{e1</a:t>
              </a:r>
              <a:r>
                <a:rPr lang="zh-CN" altLang="en-US" dirty="0" smtClean="0">
                  <a:solidFill>
                    <a:srgbClr val="0000FF"/>
                  </a:solidFill>
                  <a:latin typeface="微软雅黑" pitchFamily="34" charset="-122"/>
                  <a:ea typeface="微软雅黑" pitchFamily="34" charset="-122"/>
                </a:rPr>
                <a:t>，</a:t>
              </a:r>
              <a:r>
                <a:rPr lang="en-US" altLang="zh-CN" dirty="0" smtClean="0">
                  <a:solidFill>
                    <a:srgbClr val="0000FF"/>
                  </a:solidFill>
                  <a:latin typeface="微软雅黑" pitchFamily="34" charset="-122"/>
                  <a:ea typeface="微软雅黑" pitchFamily="34" charset="-122"/>
                </a:rPr>
                <a:t>e3</a:t>
              </a:r>
              <a:r>
                <a:rPr lang="zh-CN" altLang="en-US" dirty="0" smtClean="0">
                  <a:solidFill>
                    <a:srgbClr val="0000FF"/>
                  </a:solidFill>
                  <a:latin typeface="微软雅黑" pitchFamily="34" charset="-122"/>
                  <a:ea typeface="微软雅黑" pitchFamily="34" charset="-122"/>
                </a:rPr>
                <a:t>，</a:t>
              </a:r>
              <a:r>
                <a:rPr lang="en-US" altLang="zh-CN" dirty="0" smtClean="0">
                  <a:solidFill>
                    <a:srgbClr val="0000FF"/>
                  </a:solidFill>
                  <a:latin typeface="微软雅黑" pitchFamily="34" charset="-122"/>
                  <a:ea typeface="微软雅黑" pitchFamily="34" charset="-122"/>
                </a:rPr>
                <a:t>e4}</a:t>
              </a:r>
              <a:endParaRPr lang="zh-CN" altLang="en-US" dirty="0">
                <a:solidFill>
                  <a:srgbClr val="0000FF"/>
                </a:solidFill>
                <a:latin typeface="微软雅黑" pitchFamily="34" charset="-122"/>
                <a:ea typeface="微软雅黑" pitchFamily="34" charset="-122"/>
              </a:endParaRPr>
            </a:p>
          </p:txBody>
        </p:sp>
        <p:sp>
          <p:nvSpPr>
            <p:cNvPr id="18" name="TextBox 17"/>
            <p:cNvSpPr txBox="1"/>
            <p:nvPr/>
          </p:nvSpPr>
          <p:spPr>
            <a:xfrm>
              <a:off x="4422884" y="5143512"/>
              <a:ext cx="2954655"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最大独立集：</a:t>
              </a:r>
              <a:r>
                <a:rPr lang="en-US" altLang="zh-CN" dirty="0" smtClean="0">
                  <a:solidFill>
                    <a:srgbClr val="0000FF"/>
                  </a:solidFill>
                  <a:latin typeface="微软雅黑" pitchFamily="34" charset="-122"/>
                  <a:ea typeface="微软雅黑" pitchFamily="34" charset="-122"/>
                </a:rPr>
                <a:t>{v2</a:t>
              </a:r>
              <a:r>
                <a:rPr lang="zh-CN" altLang="en-US" dirty="0" smtClean="0">
                  <a:solidFill>
                    <a:srgbClr val="0000FF"/>
                  </a:solidFill>
                  <a:latin typeface="微软雅黑" pitchFamily="34" charset="-122"/>
                  <a:ea typeface="微软雅黑" pitchFamily="34" charset="-122"/>
                </a:rPr>
                <a:t>，</a:t>
              </a:r>
              <a:r>
                <a:rPr lang="en-US" altLang="zh-CN" dirty="0" smtClean="0">
                  <a:solidFill>
                    <a:srgbClr val="0000FF"/>
                  </a:solidFill>
                  <a:latin typeface="微软雅黑" pitchFamily="34" charset="-122"/>
                  <a:ea typeface="微软雅黑" pitchFamily="34" charset="-122"/>
                </a:rPr>
                <a:t>v4</a:t>
              </a:r>
              <a:r>
                <a:rPr lang="zh-CN" altLang="en-US" dirty="0" smtClean="0">
                  <a:solidFill>
                    <a:srgbClr val="0000FF"/>
                  </a:solidFill>
                  <a:latin typeface="微软雅黑" pitchFamily="34" charset="-122"/>
                  <a:ea typeface="微软雅黑" pitchFamily="34" charset="-122"/>
                </a:rPr>
                <a:t>，</a:t>
              </a:r>
              <a:r>
                <a:rPr lang="en-US" altLang="zh-CN" dirty="0" smtClean="0">
                  <a:solidFill>
                    <a:srgbClr val="0000FF"/>
                  </a:solidFill>
                  <a:latin typeface="微软雅黑" pitchFamily="34" charset="-122"/>
                  <a:ea typeface="微软雅黑" pitchFamily="34" charset="-122"/>
                </a:rPr>
                <a:t>v5}</a:t>
              </a:r>
              <a:endParaRPr lang="zh-CN" altLang="en-US" dirty="0">
                <a:solidFill>
                  <a:srgbClr val="0000FF"/>
                </a:solidFill>
                <a:latin typeface="微软雅黑" pitchFamily="34" charset="-122"/>
                <a:ea typeface="微软雅黑" pitchFamily="34" charset="-122"/>
              </a:endParaRPr>
            </a:p>
          </p:txBody>
        </p:sp>
        <p:sp>
          <p:nvSpPr>
            <p:cNvPr id="19" name="TextBox 18"/>
            <p:cNvSpPr txBox="1"/>
            <p:nvPr/>
          </p:nvSpPr>
          <p:spPr>
            <a:xfrm>
              <a:off x="4422241" y="5631436"/>
              <a:ext cx="2698175" cy="369332"/>
            </a:xfrm>
            <a:prstGeom prst="rect">
              <a:avLst/>
            </a:prstGeom>
            <a:noFill/>
          </p:spPr>
          <p:txBody>
            <a:bodyPr wrap="none" rtlCol="0">
              <a:spAutoFit/>
            </a:bodyPr>
            <a:lstStyle/>
            <a:p>
              <a:r>
                <a:rPr lang="zh-CN" altLang="en-US" dirty="0" smtClean="0">
                  <a:solidFill>
                    <a:srgbClr val="0000FF"/>
                  </a:solidFill>
                  <a:latin typeface="微软雅黑" pitchFamily="34" charset="-122"/>
                  <a:ea typeface="微软雅黑" pitchFamily="34" charset="-122"/>
                </a:rPr>
                <a:t>最小顶点覆盖：</a:t>
              </a:r>
              <a:r>
                <a:rPr lang="en-US" altLang="zh-CN" dirty="0" smtClean="0">
                  <a:solidFill>
                    <a:srgbClr val="0000FF"/>
                  </a:solidFill>
                  <a:latin typeface="微软雅黑" pitchFamily="34" charset="-122"/>
                  <a:ea typeface="微软雅黑" pitchFamily="34" charset="-122"/>
                </a:rPr>
                <a:t>{v1</a:t>
              </a:r>
              <a:r>
                <a:rPr lang="zh-CN" altLang="en-US" dirty="0" smtClean="0">
                  <a:solidFill>
                    <a:srgbClr val="0000FF"/>
                  </a:solidFill>
                  <a:latin typeface="微软雅黑" pitchFamily="34" charset="-122"/>
                  <a:ea typeface="微软雅黑" pitchFamily="34" charset="-122"/>
                </a:rPr>
                <a:t>，</a:t>
              </a:r>
              <a:r>
                <a:rPr lang="en-US" altLang="zh-CN" dirty="0" smtClean="0">
                  <a:solidFill>
                    <a:srgbClr val="0000FF"/>
                  </a:solidFill>
                  <a:latin typeface="微软雅黑" pitchFamily="34" charset="-122"/>
                  <a:ea typeface="微软雅黑" pitchFamily="34" charset="-122"/>
                </a:rPr>
                <a:t>v3}</a:t>
              </a:r>
              <a:endParaRPr lang="zh-CN" altLang="en-US" dirty="0">
                <a:solidFill>
                  <a:srgbClr val="0000FF"/>
                </a:solidFill>
                <a:latin typeface="微软雅黑" pitchFamily="34" charset="-122"/>
                <a:ea typeface="微软雅黑" pitchFamily="34" charset="-122"/>
              </a:endParaRPr>
            </a:p>
          </p:txBody>
        </p:sp>
      </p:grpSp>
      <p:grpSp>
        <p:nvGrpSpPr>
          <p:cNvPr id="29" name="组合 28"/>
          <p:cNvGrpSpPr/>
          <p:nvPr/>
        </p:nvGrpSpPr>
        <p:grpSpPr>
          <a:xfrm>
            <a:off x="6313489" y="4214818"/>
            <a:ext cx="5429288" cy="1643074"/>
            <a:chOff x="6313489" y="4214818"/>
            <a:chExt cx="5429288" cy="1643074"/>
          </a:xfrm>
        </p:grpSpPr>
        <p:grpSp>
          <p:nvGrpSpPr>
            <p:cNvPr id="27" name="组合 26"/>
            <p:cNvGrpSpPr/>
            <p:nvPr/>
          </p:nvGrpSpPr>
          <p:grpSpPr>
            <a:xfrm>
              <a:off x="6313490" y="4214818"/>
              <a:ext cx="5429287" cy="1553000"/>
              <a:chOff x="6313490" y="4214818"/>
              <a:chExt cx="5429287" cy="1553000"/>
            </a:xfrm>
          </p:grpSpPr>
          <p:sp>
            <p:nvSpPr>
              <p:cNvPr id="22" name="TextBox 21"/>
              <p:cNvSpPr txBox="1"/>
              <p:nvPr/>
            </p:nvSpPr>
            <p:spPr>
              <a:xfrm>
                <a:off x="6313490" y="4214818"/>
                <a:ext cx="5429287" cy="461665"/>
              </a:xfrm>
              <a:prstGeom prst="rect">
                <a:avLst/>
              </a:prstGeom>
              <a:noFill/>
            </p:spPr>
            <p:txBody>
              <a:bodyPr wrap="square" rtlCol="0">
                <a:spAutoFit/>
              </a:bodyPr>
              <a:lstStyle/>
              <a:p>
                <a:pPr>
                  <a:lnSpc>
                    <a:spcPct val="150000"/>
                  </a:lnSpc>
                </a:pPr>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对于不存在孤立点的图：</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最大匹配</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最小边覆盖</a:t>
                </a:r>
                <a:r>
                  <a:rPr lang="en-US" altLang="zh-CN" sz="1600" b="1" dirty="0" smtClean="0">
                    <a:latin typeface="微软雅黑" pitchFamily="34" charset="-122"/>
                    <a:ea typeface="微软雅黑" pitchFamily="34" charset="-122"/>
                  </a:rPr>
                  <a:t>|=|V|</a:t>
                </a:r>
                <a:endParaRPr lang="zh-CN" altLang="en-US" sz="1600" b="1" dirty="0">
                  <a:latin typeface="微软雅黑" pitchFamily="34" charset="-122"/>
                  <a:ea typeface="微软雅黑" pitchFamily="34" charset="-122"/>
                </a:endParaRPr>
              </a:p>
            </p:txBody>
          </p:sp>
          <p:sp>
            <p:nvSpPr>
              <p:cNvPr id="24" name="TextBox 23"/>
              <p:cNvSpPr txBox="1"/>
              <p:nvPr/>
            </p:nvSpPr>
            <p:spPr>
              <a:xfrm>
                <a:off x="6315860" y="4857760"/>
                <a:ext cx="3280225"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2.|</a:t>
                </a:r>
                <a:r>
                  <a:rPr lang="zh-CN" altLang="en-US" sz="1600" b="1" dirty="0" smtClean="0">
                    <a:latin typeface="微软雅黑" pitchFamily="34" charset="-122"/>
                    <a:ea typeface="微软雅黑" pitchFamily="34" charset="-122"/>
                  </a:rPr>
                  <a:t>最大独立集</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最小顶点覆盖</a:t>
                </a:r>
                <a:r>
                  <a:rPr lang="en-US" altLang="zh-CN" sz="1600" b="1" dirty="0" smtClean="0">
                    <a:latin typeface="微软雅黑" pitchFamily="34" charset="-122"/>
                    <a:ea typeface="微软雅黑" pitchFamily="34" charset="-122"/>
                  </a:rPr>
                  <a:t>|=|V|</a:t>
                </a:r>
                <a:endParaRPr lang="zh-CN" altLang="en-US" sz="1600" b="1" dirty="0">
                  <a:latin typeface="微软雅黑" pitchFamily="34" charset="-122"/>
                  <a:ea typeface="微软雅黑" pitchFamily="34" charset="-122"/>
                </a:endParaRPr>
              </a:p>
            </p:txBody>
          </p:sp>
          <p:sp>
            <p:nvSpPr>
              <p:cNvPr id="26" name="TextBox 25"/>
              <p:cNvSpPr txBox="1"/>
              <p:nvPr/>
            </p:nvSpPr>
            <p:spPr>
              <a:xfrm>
                <a:off x="6315694" y="5429264"/>
                <a:ext cx="4091185"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3.</a:t>
                </a:r>
                <a:r>
                  <a:rPr lang="zh-CN" altLang="en-US" sz="1600" b="1" dirty="0" smtClean="0">
                    <a:latin typeface="微软雅黑" pitchFamily="34" charset="-122"/>
                    <a:ea typeface="微软雅黑" pitchFamily="34" charset="-122"/>
                  </a:rPr>
                  <a:t>对于二分图：</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最大匹配</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最小顶点覆盖</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grpSp>
        <p:sp>
          <p:nvSpPr>
            <p:cNvPr id="28" name="矩形 27"/>
            <p:cNvSpPr/>
            <p:nvPr/>
          </p:nvSpPr>
          <p:spPr>
            <a:xfrm>
              <a:off x="6313489" y="4214818"/>
              <a:ext cx="5286412" cy="16430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7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lide(from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52"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Scale>
                                      <p:cBhvr>
                                        <p:cTn id="40"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500" decel="50000" fill="hold">
                                          <p:stCondLst>
                                            <p:cond delay="0"/>
                                          </p:stCondLst>
                                        </p:cTn>
                                        <p:tgtEl>
                                          <p:spTgt spid="29"/>
                                        </p:tgtEl>
                                        <p:attrNameLst>
                                          <p:attrName>ppt_x</p:attrName>
                                          <p:attrName>ppt_y</p:attrName>
                                        </p:attrNameLst>
                                      </p:cBhvr>
                                    </p:animMotion>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cstate="print"/>
          <a:srcRect/>
          <a:stretch>
            <a:fillRect/>
          </a:stretch>
        </p:blipFill>
        <p:spPr bwMode="auto">
          <a:xfrm>
            <a:off x="1655763" y="871541"/>
            <a:ext cx="8886825" cy="3057525"/>
          </a:xfrm>
          <a:prstGeom prst="rect">
            <a:avLst/>
          </a:prstGeom>
          <a:noFill/>
          <a:ln w="9525">
            <a:noFill/>
            <a:miter lim="800000"/>
            <a:headEnd/>
            <a:tailEnd/>
          </a:ln>
          <a:effectLst/>
        </p:spPr>
      </p:pic>
      <p:grpSp>
        <p:nvGrpSpPr>
          <p:cNvPr id="5" name="组合 4"/>
          <p:cNvGrpSpPr/>
          <p:nvPr/>
        </p:nvGrpSpPr>
        <p:grpSpPr>
          <a:xfrm>
            <a:off x="1693863" y="4200544"/>
            <a:ext cx="8810625" cy="1943100"/>
            <a:chOff x="1693863" y="3948120"/>
            <a:chExt cx="8810625" cy="1943100"/>
          </a:xfrm>
        </p:grpSpPr>
        <p:pic>
          <p:nvPicPr>
            <p:cNvPr id="119811" name="Picture 3"/>
            <p:cNvPicPr>
              <a:picLocks noChangeAspect="1" noChangeArrowheads="1"/>
            </p:cNvPicPr>
            <p:nvPr/>
          </p:nvPicPr>
          <p:blipFill>
            <a:blip r:embed="rId3" cstate="print"/>
            <a:srcRect/>
            <a:stretch>
              <a:fillRect/>
            </a:stretch>
          </p:blipFill>
          <p:spPr bwMode="auto">
            <a:xfrm>
              <a:off x="1693863" y="3948120"/>
              <a:ext cx="8810625" cy="552450"/>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4" cstate="print"/>
            <a:srcRect/>
            <a:stretch>
              <a:fillRect/>
            </a:stretch>
          </p:blipFill>
          <p:spPr bwMode="auto">
            <a:xfrm>
              <a:off x="1693863" y="4500570"/>
              <a:ext cx="8810625" cy="1390650"/>
            </a:xfrm>
            <a:prstGeom prst="rect">
              <a:avLst/>
            </a:prstGeom>
            <a:noFill/>
            <a:ln w="9525">
              <a:noFill/>
              <a:miter lim="800000"/>
              <a:headEnd/>
              <a:tailEnd/>
            </a:ln>
            <a:effectLst/>
          </p:spPr>
        </p:pic>
      </p:grpSp>
      <p:sp>
        <p:nvSpPr>
          <p:cNvPr id="6" name="TextBox 5">
            <a:hlinkClick r:id="rId5"/>
          </p:cNvPr>
          <p:cNvSpPr txBox="1"/>
          <p:nvPr/>
        </p:nvSpPr>
        <p:spPr>
          <a:xfrm>
            <a:off x="4170349" y="487900"/>
            <a:ext cx="3807389" cy="369332"/>
          </a:xfrm>
          <a:prstGeom prst="rect">
            <a:avLst/>
          </a:prstGeom>
          <a:noFill/>
        </p:spPr>
        <p:txBody>
          <a:bodyPr wrap="none" rtlCol="0">
            <a:spAutoFit/>
          </a:bodyPr>
          <a:lstStyle/>
          <a:p>
            <a:r>
              <a:rPr lang="en-US" altLang="zh-CN" b="1" dirty="0" smtClean="0">
                <a:solidFill>
                  <a:srgbClr val="0000FF"/>
                </a:solidFill>
              </a:rPr>
              <a:t>https://vjudge.net/problem/poj-3041</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42860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947129"/>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光束的攻击范围选择为：</a:t>
            </a:r>
            <a:r>
              <a:rPr lang="en-US" altLang="zh-CN" dirty="0" smtClean="0">
                <a:latin typeface="微软雅黑" pitchFamily="34" charset="-122"/>
                <a:ea typeface="微软雅黑" pitchFamily="34" charset="-122"/>
              </a:rPr>
              <a:t>1 ~N</a:t>
            </a:r>
            <a:r>
              <a:rPr lang="zh-CN" altLang="en-US" dirty="0" smtClean="0">
                <a:latin typeface="微软雅黑" pitchFamily="34" charset="-122"/>
                <a:ea typeface="微软雅黑" pitchFamily="34" charset="-122"/>
              </a:rPr>
              <a:t>行和</a:t>
            </a:r>
            <a:r>
              <a:rPr lang="en-US" altLang="zh-CN" dirty="0" smtClean="0">
                <a:latin typeface="微软雅黑" pitchFamily="34" charset="-122"/>
                <a:ea typeface="微软雅黑" pitchFamily="34" charset="-122"/>
              </a:rPr>
              <a:t>1~N</a:t>
            </a:r>
            <a:r>
              <a:rPr lang="zh-CN" altLang="en-US" dirty="0" smtClean="0">
                <a:latin typeface="微软雅黑" pitchFamily="34" charset="-122"/>
                <a:ea typeface="微软雅黑" pitchFamily="34" charset="-122"/>
              </a:rPr>
              <a:t>列，一共</a:t>
            </a:r>
            <a:r>
              <a:rPr lang="en-US" altLang="zh-CN" dirty="0" smtClean="0">
                <a:latin typeface="微软雅黑" pitchFamily="34" charset="-122"/>
                <a:ea typeface="微软雅黑" pitchFamily="34" charset="-122"/>
              </a:rPr>
              <a:t>2N</a:t>
            </a:r>
            <a:r>
              <a:rPr lang="zh-CN" altLang="en-US" dirty="0" smtClean="0">
                <a:latin typeface="微软雅黑" pitchFamily="34" charset="-122"/>
                <a:ea typeface="微软雅黑" pitchFamily="34" charset="-122"/>
              </a:rPr>
              <a:t>种。显然，同样的选择没必要执行多次，而攻击的顺序对结果也没影响，所以</a:t>
            </a:r>
            <a:r>
              <a:rPr lang="zh-CN" altLang="en-US" b="1" dirty="0" smtClean="0">
                <a:latin typeface="微软雅黑" pitchFamily="34" charset="-122"/>
                <a:ea typeface="微软雅黑" pitchFamily="34" charset="-122"/>
              </a:rPr>
              <a:t>总的攻击方案有</a:t>
            </a:r>
            <a:r>
              <a:rPr lang="en-US" altLang="zh-CN" b="1" dirty="0" smtClean="0">
                <a:latin typeface="微软雅黑" pitchFamily="34" charset="-122"/>
                <a:ea typeface="微软雅黑" pitchFamily="34" charset="-122"/>
              </a:rPr>
              <a:t>2</a:t>
            </a:r>
            <a:r>
              <a:rPr lang="en-US" altLang="zh-CN" b="1" baseline="30000" dirty="0" smtClean="0">
                <a:latin typeface="微软雅黑" pitchFamily="34" charset="-122"/>
                <a:ea typeface="微软雅黑" pitchFamily="34" charset="-122"/>
              </a:rPr>
              <a:t>2N</a:t>
            </a:r>
            <a:r>
              <a:rPr lang="zh-CN" altLang="en-US" b="1" dirty="0" smtClean="0">
                <a:latin typeface="微软雅黑" pitchFamily="34" charset="-122"/>
                <a:ea typeface="微软雅黑" pitchFamily="34" charset="-122"/>
              </a:rPr>
              <a:t>种</a:t>
            </a:r>
            <a:r>
              <a:rPr lang="zh-CN" altLang="en-US" dirty="0" smtClean="0">
                <a:latin typeface="微软雅黑" pitchFamily="34" charset="-122"/>
                <a:ea typeface="微软雅黑" pitchFamily="34" charset="-122"/>
              </a:rPr>
              <a:t>。我们只需在这个解空间中，寻找能够摧毁所有小行星的</a:t>
            </a:r>
            <a:r>
              <a:rPr lang="zh-CN" altLang="en-US" b="1" dirty="0" smtClean="0">
                <a:latin typeface="微软雅黑" pitchFamily="34" charset="-122"/>
                <a:ea typeface="微软雅黑" pitchFamily="34" charset="-122"/>
              </a:rPr>
              <a:t>最小的解</a:t>
            </a:r>
            <a:r>
              <a:rPr lang="zh-CN" altLang="en-US" dirty="0" smtClean="0">
                <a:latin typeface="微软雅黑" pitchFamily="34" charset="-122"/>
                <a:ea typeface="微软雅黑" pitchFamily="34" charset="-122"/>
              </a:rPr>
              <a:t>就可以。</a:t>
            </a:r>
            <a:r>
              <a:rPr lang="zh-CN" altLang="en-US" b="1" dirty="0" smtClean="0">
                <a:latin typeface="微软雅黑" pitchFamily="34" charset="-122"/>
                <a:ea typeface="微软雅黑" pitchFamily="34" charset="-122"/>
              </a:rPr>
              <a:t>利用攻击方法只有两种（行或列），可以将问题转换为图</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4" name="TextBox 3"/>
          <p:cNvSpPr txBox="1"/>
          <p:nvPr/>
        </p:nvSpPr>
        <p:spPr>
          <a:xfrm>
            <a:off x="527011" y="2543226"/>
            <a:ext cx="1114432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把</a:t>
            </a:r>
            <a:r>
              <a:rPr lang="zh-CN" altLang="en-US" b="1" dirty="0" smtClean="0">
                <a:latin typeface="微软雅黑" pitchFamily="34" charset="-122"/>
                <a:ea typeface="微软雅黑" pitchFamily="34" charset="-122"/>
              </a:rPr>
              <a:t>光束作为顶点</a:t>
            </a:r>
            <a:r>
              <a:rPr lang="zh-CN" altLang="en-US"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小行星当作连接对应光束的边</a:t>
            </a:r>
            <a:r>
              <a:rPr lang="en-US" altLang="zh-CN"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光束的攻击方案即对应一个顶点的集合</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，而要求攻击方案能够摧毁所有的小行星，也就是图中的每条边都至少有一个属于</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的端点，此图正好是一个二分图。</a:t>
            </a:r>
          </a:p>
        </p:txBody>
      </p:sp>
      <p:sp>
        <p:nvSpPr>
          <p:cNvPr id="6" name="TextBox 5"/>
          <p:cNvSpPr txBox="1"/>
          <p:nvPr/>
        </p:nvSpPr>
        <p:spPr>
          <a:xfrm>
            <a:off x="527011" y="3763036"/>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于是问题就转化为</a:t>
            </a:r>
            <a:r>
              <a:rPr lang="en-US" altLang="zh-CN"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求最小的满足上述要求的顶点集合</a:t>
            </a:r>
            <a:r>
              <a:rPr lang="en-US" altLang="zh-CN" dirty="0" smtClean="0">
                <a:latin typeface="微软雅黑" pitchFamily="34" charset="-122"/>
                <a:ea typeface="微软雅黑" pitchFamily="34" charset="-122"/>
              </a:rPr>
              <a:t>S</a:t>
            </a:r>
            <a:r>
              <a:rPr lang="zh-CN" altLang="en-US"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也就是求二分图的最小顶点覆盖（即最大匹配）。</a:t>
            </a:r>
            <a:endParaRPr lang="zh-CN" altLang="en-US" dirty="0" smtClean="0">
              <a:latin typeface="微软雅黑" pitchFamily="34" charset="-122"/>
              <a:ea typeface="微软雅黑" pitchFamily="34" charset="-122"/>
            </a:endParaRPr>
          </a:p>
        </p:txBody>
      </p:sp>
      <p:pic>
        <p:nvPicPr>
          <p:cNvPr id="120834" name="Picture 2"/>
          <p:cNvPicPr>
            <a:picLocks noChangeAspect="1" noChangeArrowheads="1"/>
          </p:cNvPicPr>
          <p:nvPr/>
        </p:nvPicPr>
        <p:blipFill>
          <a:blip r:embed="rId2" cstate="print"/>
          <a:srcRect/>
          <a:stretch>
            <a:fillRect/>
          </a:stretch>
        </p:blipFill>
        <p:spPr bwMode="auto">
          <a:xfrm>
            <a:off x="2170085" y="4329176"/>
            <a:ext cx="1933575" cy="1895475"/>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3" cstate="print"/>
          <a:srcRect/>
          <a:stretch>
            <a:fillRect/>
          </a:stretch>
        </p:blipFill>
        <p:spPr bwMode="auto">
          <a:xfrm>
            <a:off x="8170877" y="4429132"/>
            <a:ext cx="1723042" cy="1714512"/>
          </a:xfrm>
          <a:prstGeom prst="rect">
            <a:avLst/>
          </a:prstGeom>
          <a:noFill/>
          <a:ln w="9525">
            <a:noFill/>
            <a:miter lim="800000"/>
            <a:headEnd/>
            <a:tailEnd/>
          </a:ln>
          <a:effectLst/>
        </p:spPr>
      </p:pic>
      <p:grpSp>
        <p:nvGrpSpPr>
          <p:cNvPr id="12" name="组合 11"/>
          <p:cNvGrpSpPr/>
          <p:nvPr/>
        </p:nvGrpSpPr>
        <p:grpSpPr>
          <a:xfrm>
            <a:off x="4384663" y="4929198"/>
            <a:ext cx="3429024" cy="571504"/>
            <a:chOff x="4384663" y="4929198"/>
            <a:chExt cx="3429024" cy="571504"/>
          </a:xfrm>
        </p:grpSpPr>
        <p:sp>
          <p:nvSpPr>
            <p:cNvPr id="9" name="右箭头 8"/>
            <p:cNvSpPr/>
            <p:nvPr/>
          </p:nvSpPr>
          <p:spPr>
            <a:xfrm>
              <a:off x="4384663" y="5286388"/>
              <a:ext cx="3429024" cy="21431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TextBox 10"/>
            <p:cNvSpPr txBox="1"/>
            <p:nvPr/>
          </p:nvSpPr>
          <p:spPr>
            <a:xfrm>
              <a:off x="5170481" y="4929198"/>
              <a:ext cx="1826141" cy="338554"/>
            </a:xfrm>
            <a:prstGeom prst="rect">
              <a:avLst/>
            </a:prstGeom>
            <a:noFill/>
          </p:spPr>
          <p:txBody>
            <a:bodyPr wrap="none" rtlCol="0">
              <a:spAutoFit/>
            </a:bodyPr>
            <a:lstStyle/>
            <a:p>
              <a:r>
                <a:rPr lang="zh-CN" altLang="en-US" sz="1600" dirty="0" smtClean="0">
                  <a:solidFill>
                    <a:srgbClr val="0000FF"/>
                  </a:solidFill>
                  <a:latin typeface="微软雅黑" pitchFamily="34" charset="-122"/>
                  <a:ea typeface="微软雅黑" pitchFamily="34" charset="-122"/>
                </a:rPr>
                <a:t>样例对应的二分图</a:t>
              </a:r>
              <a:endParaRPr lang="zh-CN" altLang="en-US" sz="1600" dirty="0">
                <a:solidFill>
                  <a:srgbClr val="0000FF"/>
                </a:solidFill>
                <a:latin typeface="微软雅黑" pitchFamily="34" charset="-122"/>
                <a:ea typeface="微软雅黑" pitchFamily="34" charset="-122"/>
              </a:endParaRPr>
            </a:p>
          </p:txBody>
        </p:sp>
      </p:grpSp>
      <p:sp>
        <p:nvSpPr>
          <p:cNvPr id="13" name="矩形 12">
            <a:hlinkClick r:id="rId4" action="ppaction://hlinkfile"/>
          </p:cNvPr>
          <p:cNvSpPr/>
          <p:nvPr/>
        </p:nvSpPr>
        <p:spPr>
          <a:xfrm>
            <a:off x="10171141" y="6143644"/>
            <a:ext cx="1482906" cy="369332"/>
          </a:xfrm>
          <a:prstGeom prst="rect">
            <a:avLst/>
          </a:prstGeom>
        </p:spPr>
        <p:txBody>
          <a:bodyPr wrap="none">
            <a:spAutoFit/>
          </a:bodyPr>
          <a:lstStyle/>
          <a:p>
            <a:r>
              <a:rPr lang="en-US" altLang="zh-CN" b="1" i="1" dirty="0" smtClean="0">
                <a:solidFill>
                  <a:srgbClr val="0000FF"/>
                </a:solidFill>
              </a:rPr>
              <a:t>Asteroids.cpp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0834"/>
                                        </p:tgtEl>
                                        <p:attrNameLst>
                                          <p:attrName>style.visibility</p:attrName>
                                        </p:attrNameLst>
                                      </p:cBhvr>
                                      <p:to>
                                        <p:strVal val="visible"/>
                                      </p:to>
                                    </p:set>
                                    <p:animEffect transition="in" filter="slide(fromBottom)">
                                      <p:cBhvr>
                                        <p:cTn id="25" dur="500"/>
                                        <p:tgtEl>
                                          <p:spTgt spid="120834"/>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ppt_x</p:attrName>
                                        </p:attrNameLst>
                                      </p:cBhvr>
                                      <p:tavLst>
                                        <p:tav tm="0">
                                          <p:val>
                                            <p:strVal val="#ppt_x-#ppt_w/2"/>
                                          </p:val>
                                        </p:tav>
                                        <p:tav tm="100000">
                                          <p:val>
                                            <p:strVal val="#ppt_x"/>
                                          </p:val>
                                        </p:tav>
                                      </p:tavLst>
                                    </p:anim>
                                    <p:anim calcmode="lin" valueType="num">
                                      <p:cBhvr>
                                        <p:cTn id="31" dur="500" fill="hold"/>
                                        <p:tgtEl>
                                          <p:spTgt spid="12"/>
                                        </p:tgtEl>
                                        <p:attrNameLst>
                                          <p:attrName>ppt_y</p:attrName>
                                        </p:attrNameLst>
                                      </p:cBhvr>
                                      <p:tavLst>
                                        <p:tav tm="0">
                                          <p:val>
                                            <p:strVal val="#ppt_y"/>
                                          </p:val>
                                        </p:tav>
                                        <p:tav tm="100000">
                                          <p:val>
                                            <p:strVal val="#ppt_y"/>
                                          </p:val>
                                        </p:tav>
                                      </p:tavLst>
                                    </p:anim>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strVal val="#ppt_h"/>
                                          </p:val>
                                        </p:tav>
                                        <p:tav tm="100000">
                                          <p:val>
                                            <p:strVal val="#ppt_h"/>
                                          </p:val>
                                        </p:tav>
                                      </p:tavLst>
                                    </p:anim>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120835"/>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cstate="print"/>
          <a:srcRect/>
          <a:stretch>
            <a:fillRect/>
          </a:stretch>
        </p:blipFill>
        <p:spPr bwMode="auto">
          <a:xfrm>
            <a:off x="693738" y="742950"/>
            <a:ext cx="10810875" cy="537210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
          <p:cNvPicPr>
            <a:picLocks noChangeAspect="1" noChangeArrowheads="1"/>
          </p:cNvPicPr>
          <p:nvPr/>
        </p:nvPicPr>
        <p:blipFill>
          <a:blip r:embed="rId2" cstate="print"/>
          <a:srcRect r="39264" b="62563"/>
          <a:stretch>
            <a:fillRect/>
          </a:stretch>
        </p:blipFill>
        <p:spPr bwMode="auto">
          <a:xfrm>
            <a:off x="1527143" y="585788"/>
            <a:ext cx="4648256" cy="1748958"/>
          </a:xfrm>
          <a:prstGeom prst="rect">
            <a:avLst/>
          </a:prstGeom>
          <a:noFill/>
          <a:ln w="9525">
            <a:noFill/>
            <a:miter lim="800000"/>
            <a:headEnd/>
            <a:tailEnd/>
          </a:ln>
          <a:effectLst/>
        </p:spPr>
      </p:pic>
      <p:pic>
        <p:nvPicPr>
          <p:cNvPr id="4" name="Picture 1"/>
          <p:cNvPicPr>
            <a:picLocks noChangeAspect="1" noChangeArrowheads="1"/>
          </p:cNvPicPr>
          <p:nvPr/>
        </p:nvPicPr>
        <p:blipFill>
          <a:blip r:embed="rId2" cstate="print"/>
          <a:srcRect t="41206" r="71473" b="39950"/>
          <a:stretch>
            <a:fillRect/>
          </a:stretch>
        </p:blipFill>
        <p:spPr bwMode="auto">
          <a:xfrm>
            <a:off x="7885125" y="928670"/>
            <a:ext cx="2303133" cy="928694"/>
          </a:xfrm>
          <a:prstGeom prst="rect">
            <a:avLst/>
          </a:prstGeom>
          <a:noFill/>
          <a:ln w="9525">
            <a:noFill/>
            <a:miter lim="800000"/>
            <a:headEnd/>
            <a:tailEnd/>
          </a:ln>
          <a:effectLst/>
        </p:spPr>
      </p:pic>
      <p:pic>
        <p:nvPicPr>
          <p:cNvPr id="5" name="Picture 1"/>
          <p:cNvPicPr>
            <a:picLocks noChangeAspect="1" noChangeArrowheads="1"/>
          </p:cNvPicPr>
          <p:nvPr/>
        </p:nvPicPr>
        <p:blipFill>
          <a:blip r:embed="rId2" cstate="print"/>
          <a:srcRect t="63568" r="39417"/>
          <a:stretch>
            <a:fillRect/>
          </a:stretch>
        </p:blipFill>
        <p:spPr bwMode="auto">
          <a:xfrm>
            <a:off x="1541397" y="2500306"/>
            <a:ext cx="4636544" cy="1702022"/>
          </a:xfrm>
          <a:prstGeom prst="rect">
            <a:avLst/>
          </a:prstGeom>
          <a:noFill/>
          <a:ln w="9525">
            <a:noFill/>
            <a:miter lim="800000"/>
            <a:headEnd/>
            <a:tailEnd/>
          </a:ln>
          <a:effectLst/>
        </p:spPr>
      </p:pic>
      <p:pic>
        <p:nvPicPr>
          <p:cNvPr id="86018" name="Picture 2"/>
          <p:cNvPicPr>
            <a:picLocks noChangeAspect="1" noChangeArrowheads="1"/>
          </p:cNvPicPr>
          <p:nvPr/>
        </p:nvPicPr>
        <p:blipFill>
          <a:blip r:embed="rId3" cstate="print"/>
          <a:srcRect t="21227" r="39337" b="23146"/>
          <a:stretch>
            <a:fillRect/>
          </a:stretch>
        </p:blipFill>
        <p:spPr bwMode="auto">
          <a:xfrm>
            <a:off x="1580209" y="4429132"/>
            <a:ext cx="4604658" cy="1702023"/>
          </a:xfrm>
          <a:prstGeom prst="rect">
            <a:avLst/>
          </a:prstGeom>
          <a:noFill/>
          <a:ln w="9525">
            <a:noFill/>
            <a:miter lim="800000"/>
            <a:headEnd/>
            <a:tailEnd/>
          </a:ln>
          <a:effectLst/>
        </p:spPr>
      </p:pic>
      <p:pic>
        <p:nvPicPr>
          <p:cNvPr id="86019" name="Picture 3"/>
          <p:cNvPicPr>
            <a:picLocks noChangeAspect="1" noChangeArrowheads="1"/>
          </p:cNvPicPr>
          <p:nvPr/>
        </p:nvPicPr>
        <p:blipFill>
          <a:blip r:embed="rId3" cstate="print"/>
          <a:srcRect t="128" r="71650" b="80690"/>
          <a:stretch>
            <a:fillRect/>
          </a:stretch>
        </p:blipFill>
        <p:spPr bwMode="auto">
          <a:xfrm>
            <a:off x="7885126" y="2928934"/>
            <a:ext cx="2286015" cy="571504"/>
          </a:xfrm>
          <a:prstGeom prst="rect">
            <a:avLst/>
          </a:prstGeom>
          <a:noFill/>
          <a:ln w="9525">
            <a:noFill/>
            <a:miter lim="800000"/>
            <a:headEnd/>
            <a:tailEnd/>
          </a:ln>
          <a:effectLst/>
        </p:spPr>
      </p:pic>
      <p:pic>
        <p:nvPicPr>
          <p:cNvPr id="86020" name="Picture 4"/>
          <p:cNvPicPr>
            <a:picLocks noChangeAspect="1" noChangeArrowheads="1"/>
          </p:cNvPicPr>
          <p:nvPr/>
        </p:nvPicPr>
        <p:blipFill>
          <a:blip r:embed="rId3" cstate="print"/>
          <a:srcRect t="80687" r="67541"/>
          <a:stretch>
            <a:fillRect/>
          </a:stretch>
        </p:blipFill>
        <p:spPr bwMode="auto">
          <a:xfrm>
            <a:off x="7885125" y="4863871"/>
            <a:ext cx="2357454" cy="565393"/>
          </a:xfrm>
          <a:prstGeom prst="rect">
            <a:avLst/>
          </a:prstGeom>
          <a:noFill/>
          <a:ln w="9525">
            <a:noFill/>
            <a:miter lim="800000"/>
            <a:headEnd/>
            <a:tailEnd/>
          </a:ln>
          <a:effectLst/>
        </p:spPr>
      </p:pic>
      <p:sp>
        <p:nvSpPr>
          <p:cNvPr id="10" name="右箭头 9"/>
          <p:cNvSpPr/>
          <p:nvPr/>
        </p:nvSpPr>
        <p:spPr>
          <a:xfrm>
            <a:off x="6331245" y="1357298"/>
            <a:ext cx="1428760" cy="1428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右箭头 10"/>
          <p:cNvSpPr/>
          <p:nvPr/>
        </p:nvSpPr>
        <p:spPr>
          <a:xfrm>
            <a:off x="6331245" y="3214686"/>
            <a:ext cx="1428760" cy="1428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6331659" y="5143512"/>
            <a:ext cx="1428760" cy="1428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928670"/>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755646"/>
            <a:ext cx="11144328" cy="45890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转换为图模型 </a:t>
            </a:r>
            <a:r>
              <a:rPr lang="en-US" altLang="zh-CN" dirty="0" smtClean="0">
                <a:latin typeface="微软雅黑" pitchFamily="34" charset="-122"/>
                <a:ea typeface="微软雅黑" pitchFamily="34" charset="-122"/>
              </a:rPr>
              <a:t>G(V</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a:t>
            </a:r>
            <a:r>
              <a:rPr lang="zh-CN" altLang="en-US"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顶点</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没有坏的座位；边 </a:t>
            </a:r>
            <a:r>
              <a:rPr lang="en-US" altLang="zh-CN" b="1" dirty="0" smtClean="0">
                <a:latin typeface="微软雅黑" pitchFamily="34" charset="-122"/>
                <a:ea typeface="微软雅黑" pitchFamily="34" charset="-122"/>
              </a:rPr>
              <a:t>e(v</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u)——</a:t>
            </a:r>
            <a:r>
              <a:rPr lang="zh-CN" altLang="en-US" b="1" dirty="0" smtClean="0">
                <a:latin typeface="微软雅黑" pitchFamily="34" charset="-122"/>
                <a:ea typeface="微软雅黑" pitchFamily="34" charset="-122"/>
              </a:rPr>
              <a:t>顶点 </a:t>
            </a:r>
            <a:r>
              <a:rPr lang="en-US" altLang="zh-CN" b="1" dirty="0" smtClean="0">
                <a:latin typeface="微软雅黑" pitchFamily="34" charset="-122"/>
                <a:ea typeface="微软雅黑" pitchFamily="34" charset="-122"/>
              </a:rPr>
              <a:t>v </a:t>
            </a:r>
            <a:r>
              <a:rPr lang="zh-CN" altLang="en-US" b="1" dirty="0" smtClean="0">
                <a:latin typeface="微软雅黑" pitchFamily="34" charset="-122"/>
                <a:ea typeface="微软雅黑" pitchFamily="34" charset="-122"/>
              </a:rPr>
              <a:t>能看到顶点 </a:t>
            </a:r>
            <a:r>
              <a:rPr lang="en-US" altLang="zh-CN" b="1" dirty="0" smtClean="0">
                <a:latin typeface="微软雅黑" pitchFamily="34" charset="-122"/>
                <a:ea typeface="微软雅黑" pitchFamily="34" charset="-122"/>
              </a:rPr>
              <a:t>u </a:t>
            </a:r>
            <a:r>
              <a:rPr lang="zh-CN" altLang="en-US" b="1" dirty="0" smtClean="0">
                <a:latin typeface="微软雅黑" pitchFamily="34" charset="-122"/>
                <a:ea typeface="微软雅黑" pitchFamily="34" charset="-122"/>
              </a:rPr>
              <a:t>对应的座位</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pSp>
        <p:nvGrpSpPr>
          <p:cNvPr id="6" name="组合 5"/>
          <p:cNvGrpSpPr/>
          <p:nvPr/>
        </p:nvGrpSpPr>
        <p:grpSpPr>
          <a:xfrm>
            <a:off x="527011" y="2706855"/>
            <a:ext cx="11144328" cy="507831"/>
            <a:chOff x="527011" y="3302821"/>
            <a:chExt cx="11144328" cy="507831"/>
          </a:xfrm>
        </p:grpSpPr>
        <p:sp>
          <p:nvSpPr>
            <p:cNvPr id="4" name="TextBox 3"/>
            <p:cNvSpPr txBox="1"/>
            <p:nvPr/>
          </p:nvSpPr>
          <p:spPr>
            <a:xfrm>
              <a:off x="527011" y="3302821"/>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问题就转换为：</a:t>
              </a:r>
              <a:r>
                <a:rPr lang="zh-CN" altLang="en-US" b="1" dirty="0" smtClean="0">
                  <a:latin typeface="微软雅黑" pitchFamily="34" charset="-122"/>
                  <a:ea typeface="微软雅黑" pitchFamily="34" charset="-122"/>
                </a:rPr>
                <a:t>求任意两点都不相邻的最大的顶点集合 </a:t>
              </a:r>
              <a:r>
                <a:rPr lang="en-US" altLang="zh-CN" b="1" dirty="0" smtClean="0">
                  <a:latin typeface="微软雅黑" pitchFamily="34" charset="-122"/>
                  <a:ea typeface="微软雅黑" pitchFamily="34" charset="-122"/>
                </a:rPr>
                <a:t>S       V——</a:t>
              </a:r>
              <a:r>
                <a:rPr lang="zh-CN" altLang="en-US" b="1" dirty="0" smtClean="0">
                  <a:latin typeface="微软雅黑" pitchFamily="34" charset="-122"/>
                  <a:ea typeface="微软雅黑" pitchFamily="34" charset="-122"/>
                </a:rPr>
                <a:t>即求图的最大独立集。</a:t>
              </a:r>
              <a:endParaRPr lang="zh-CN" altLang="en-US" dirty="0">
                <a:latin typeface="微软雅黑" pitchFamily="34" charset="-122"/>
                <a:ea typeface="微软雅黑" pitchFamily="34" charset="-122"/>
              </a:endParaRPr>
            </a:p>
          </p:txBody>
        </p:sp>
        <p:graphicFrame>
          <p:nvGraphicFramePr>
            <p:cNvPr id="5" name="对象 4"/>
            <p:cNvGraphicFramePr>
              <a:graphicFrameLocks noChangeAspect="1"/>
            </p:cNvGraphicFramePr>
            <p:nvPr/>
          </p:nvGraphicFramePr>
          <p:xfrm>
            <a:off x="6403097" y="3428354"/>
            <a:ext cx="295276" cy="295276"/>
          </p:xfrm>
          <a:graphic>
            <a:graphicData uri="http://schemas.openxmlformats.org/presentationml/2006/ole">
              <p:oleObj spid="_x0000_s153602" name="Equation" r:id="rId3" imgW="152280" imgH="152280" progId="Equation.3">
                <p:embed/>
              </p:oleObj>
            </a:graphicData>
          </a:graphic>
        </p:graphicFrame>
      </p:grpSp>
      <p:sp>
        <p:nvSpPr>
          <p:cNvPr id="8" name="TextBox 7"/>
          <p:cNvSpPr txBox="1"/>
          <p:nvPr/>
        </p:nvSpPr>
        <p:spPr>
          <a:xfrm>
            <a:off x="527011" y="3635549"/>
            <a:ext cx="11144328"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由于所有的边都连接着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为的顶点和 </a:t>
            </a:r>
            <a:r>
              <a:rPr lang="en-US" altLang="zh-CN" dirty="0" smtClean="0">
                <a:latin typeface="微软雅黑" pitchFamily="34" charset="-122"/>
                <a:ea typeface="微软雅黑" pitchFamily="34" charset="-122"/>
              </a:rPr>
              <a:t>x </a:t>
            </a:r>
            <a:r>
              <a:rPr lang="zh-CN" altLang="en-US" dirty="0" smtClean="0">
                <a:latin typeface="微软雅黑" pitchFamily="34" charset="-122"/>
                <a:ea typeface="微软雅黑" pitchFamily="34" charset="-122"/>
              </a:rPr>
              <a:t>为奇数的顶点，所以此图为</a:t>
            </a:r>
            <a:r>
              <a:rPr lang="zh-CN" altLang="en-US" b="1" dirty="0" smtClean="0">
                <a:latin typeface="微软雅黑" pitchFamily="34" charset="-122"/>
                <a:ea typeface="微软雅黑" pitchFamily="34" charset="-122"/>
              </a:rPr>
              <a:t>二分图</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pSp>
        <p:nvGrpSpPr>
          <p:cNvPr id="7" name="组合 9"/>
          <p:cNvGrpSpPr/>
          <p:nvPr/>
        </p:nvGrpSpPr>
        <p:grpSpPr>
          <a:xfrm>
            <a:off x="2598713" y="4759686"/>
            <a:ext cx="6980563" cy="669569"/>
            <a:chOff x="6313489" y="4842464"/>
            <a:chExt cx="6980563" cy="384628"/>
          </a:xfrm>
        </p:grpSpPr>
        <p:sp>
          <p:nvSpPr>
            <p:cNvPr id="14" name="TextBox 13"/>
            <p:cNvSpPr txBox="1"/>
            <p:nvPr/>
          </p:nvSpPr>
          <p:spPr>
            <a:xfrm>
              <a:off x="6315860" y="4857760"/>
              <a:ext cx="6978192"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对于二分图：</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最大独立集</a:t>
              </a:r>
              <a:r>
                <a:rPr lang="en-US" altLang="zh-CN" b="1" dirty="0" smtClean="0">
                  <a:latin typeface="微软雅黑" pitchFamily="34" charset="-122"/>
                  <a:ea typeface="微软雅黑" pitchFamily="34" charset="-122"/>
                </a:rPr>
                <a:t>|= |V| - |</a:t>
              </a:r>
              <a:r>
                <a:rPr lang="zh-CN" altLang="en-US" b="1" dirty="0" smtClean="0">
                  <a:latin typeface="微软雅黑" pitchFamily="34" charset="-122"/>
                  <a:ea typeface="微软雅黑" pitchFamily="34" charset="-122"/>
                </a:rPr>
                <a:t>最小顶点覆盖</a:t>
              </a:r>
              <a:r>
                <a:rPr lang="en-US" altLang="zh-CN" b="1" dirty="0" smtClean="0">
                  <a:latin typeface="微软雅黑" pitchFamily="34" charset="-122"/>
                  <a:ea typeface="微软雅黑" pitchFamily="34" charset="-122"/>
                </a:rPr>
                <a:t>|=|V|- |</a:t>
              </a:r>
              <a:r>
                <a:rPr lang="zh-CN" altLang="en-US" b="1" dirty="0" smtClean="0">
                  <a:latin typeface="微软雅黑" pitchFamily="34" charset="-122"/>
                  <a:ea typeface="微软雅黑" pitchFamily="34" charset="-122"/>
                </a:rPr>
                <a:t>最大匹配</a:t>
              </a:r>
              <a:r>
                <a:rPr lang="en-US" altLang="zh-CN"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12" name="矩形 11"/>
            <p:cNvSpPr/>
            <p:nvPr/>
          </p:nvSpPr>
          <p:spPr>
            <a:xfrm>
              <a:off x="6313489" y="4842464"/>
              <a:ext cx="6916372" cy="24622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hlinkClick r:id="rId4" action="ppaction://hlinkfile"/>
          </p:cNvPr>
          <p:cNvSpPr/>
          <p:nvPr/>
        </p:nvSpPr>
        <p:spPr>
          <a:xfrm>
            <a:off x="10076030" y="5786454"/>
            <a:ext cx="1595309" cy="338554"/>
          </a:xfrm>
          <a:prstGeom prst="rect">
            <a:avLst/>
          </a:prstGeom>
        </p:spPr>
        <p:txBody>
          <a:bodyPr wrap="none">
            <a:spAutoFit/>
          </a:bodyPr>
          <a:lstStyle/>
          <a:p>
            <a:r>
              <a:rPr lang="en-US" altLang="zh-CN" sz="1600" b="1" i="1" dirty="0" smtClean="0">
                <a:solidFill>
                  <a:srgbClr val="0000FF"/>
                </a:solidFill>
              </a:rPr>
              <a:t>No </a:t>
            </a:r>
            <a:r>
              <a:rPr lang="en-US" altLang="zh-CN" sz="1600" b="1" i="1" dirty="0" err="1" smtClean="0">
                <a:solidFill>
                  <a:srgbClr val="0000FF"/>
                </a:solidFill>
              </a:rPr>
              <a:t>Cheating.cpp</a:t>
            </a:r>
            <a:endParaRPr lang="zh-CN" altLang="en-US" sz="1600"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Scale>
                                      <p:cBhvr>
                                        <p:cTn id="25"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
                                        </p:tgtEl>
                                        <p:attrNameLst>
                                          <p:attrName>ppt_x</p:attrName>
                                          <p:attrName>ppt_y</p:attrName>
                                        </p:attrNameLst>
                                      </p:cBhvr>
                                    </p:animMotion>
                                    <p:animEffect transition="in" filter="fade">
                                      <p:cBhvr>
                                        <p:cTn id="27" dur="1000"/>
                                        <p:tgtEl>
                                          <p:spTgt spid="7"/>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003425" y="795344"/>
            <a:ext cx="8191500" cy="5205424"/>
            <a:chOff x="2003425" y="571480"/>
            <a:chExt cx="8191500" cy="5205424"/>
          </a:xfrm>
        </p:grpSpPr>
        <p:pic>
          <p:nvPicPr>
            <p:cNvPr id="6150" name="Picture 6"/>
            <p:cNvPicPr>
              <a:picLocks noChangeAspect="1" noChangeArrowheads="1"/>
            </p:cNvPicPr>
            <p:nvPr/>
          </p:nvPicPr>
          <p:blipFill>
            <a:blip r:embed="rId2" cstate="print"/>
            <a:srcRect/>
            <a:stretch>
              <a:fillRect/>
            </a:stretch>
          </p:blipFill>
          <p:spPr bwMode="auto">
            <a:xfrm>
              <a:off x="2003425" y="571480"/>
              <a:ext cx="8191500" cy="1647825"/>
            </a:xfrm>
            <a:prstGeom prst="rect">
              <a:avLst/>
            </a:prstGeom>
            <a:noFill/>
            <a:ln w="9525">
              <a:noFill/>
              <a:miter lim="800000"/>
              <a:headEnd/>
              <a:tailEnd/>
            </a:ln>
            <a:effectLst/>
          </p:spPr>
        </p:pic>
        <p:pic>
          <p:nvPicPr>
            <p:cNvPr id="6151" name="Picture 7"/>
            <p:cNvPicPr>
              <a:picLocks noChangeAspect="1" noChangeArrowheads="1"/>
            </p:cNvPicPr>
            <p:nvPr/>
          </p:nvPicPr>
          <p:blipFill>
            <a:blip r:embed="rId3" cstate="print"/>
            <a:srcRect/>
            <a:stretch>
              <a:fillRect/>
            </a:stretch>
          </p:blipFill>
          <p:spPr bwMode="auto">
            <a:xfrm>
              <a:off x="2013205" y="2214554"/>
              <a:ext cx="8172450" cy="3562350"/>
            </a:xfrm>
            <a:prstGeom prst="rect">
              <a:avLst/>
            </a:prstGeom>
            <a:noFill/>
            <a:ln w="9525">
              <a:noFill/>
              <a:miter lim="800000"/>
              <a:headEnd/>
              <a:tailEnd/>
            </a:ln>
            <a:effectLst/>
          </p:spPr>
        </p:pic>
      </p:grpSp>
    </p:spTree>
    <p:extLst>
      <p:ext uri="{BB962C8B-B14F-4D97-AF65-F5344CB8AC3E}">
        <p14:creationId xmlns="" xmlns:p14="http://schemas.microsoft.com/office/powerpoint/2010/main" val="4125171628"/>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Picture 3"/>
          <p:cNvPicPr>
            <a:picLocks noChangeAspect="1" noChangeArrowheads="1"/>
          </p:cNvPicPr>
          <p:nvPr/>
        </p:nvPicPr>
        <p:blipFill>
          <a:blip r:embed="rId2" cstate="print"/>
          <a:srcRect/>
          <a:stretch>
            <a:fillRect/>
          </a:stretch>
        </p:blipFill>
        <p:spPr bwMode="auto">
          <a:xfrm>
            <a:off x="708025" y="1157288"/>
            <a:ext cx="10782300" cy="4543425"/>
          </a:xfrm>
          <a:prstGeom prst="rect">
            <a:avLst/>
          </a:prstGeom>
          <a:noFill/>
          <a:ln w="9525">
            <a:noFill/>
            <a:miter lim="800000"/>
            <a:headEnd/>
            <a:tailEnd/>
          </a:ln>
          <a:effectLst/>
        </p:spPr>
      </p:pic>
      <p:sp>
        <p:nvSpPr>
          <p:cNvPr id="3" name="TextBox 2">
            <a:hlinkClick r:id="rId3"/>
          </p:cNvPr>
          <p:cNvSpPr txBox="1"/>
          <p:nvPr/>
        </p:nvSpPr>
        <p:spPr>
          <a:xfrm>
            <a:off x="4098911" y="714356"/>
            <a:ext cx="3854838" cy="369332"/>
          </a:xfrm>
          <a:prstGeom prst="rect">
            <a:avLst/>
          </a:prstGeom>
          <a:noFill/>
        </p:spPr>
        <p:txBody>
          <a:bodyPr wrap="none" rtlCol="0">
            <a:spAutoFit/>
          </a:bodyPr>
          <a:lstStyle/>
          <a:p>
            <a:r>
              <a:rPr lang="en-US" altLang="zh-CN" b="1" dirty="0" smtClean="0">
                <a:solidFill>
                  <a:srgbClr val="0000FF"/>
                </a:solidFill>
              </a:rPr>
              <a:t>https://vjudge.net/problem/POJ-3057</a:t>
            </a:r>
            <a:endParaRPr lang="zh-CN" altLang="en-US" b="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69887" y="1333515"/>
            <a:ext cx="10930014" cy="4238625"/>
            <a:chOff x="741325" y="1333515"/>
            <a:chExt cx="10930014" cy="4238625"/>
          </a:xfrm>
        </p:grpSpPr>
        <p:pic>
          <p:nvPicPr>
            <p:cNvPr id="122883" name="Picture 3"/>
            <p:cNvPicPr>
              <a:picLocks noChangeAspect="1" noChangeArrowheads="1"/>
            </p:cNvPicPr>
            <p:nvPr/>
          </p:nvPicPr>
          <p:blipFill>
            <a:blip r:embed="rId2" cstate="print"/>
            <a:srcRect/>
            <a:stretch>
              <a:fillRect/>
            </a:stretch>
          </p:blipFill>
          <p:spPr bwMode="auto">
            <a:xfrm>
              <a:off x="741325" y="1333515"/>
              <a:ext cx="5086350" cy="4238625"/>
            </a:xfrm>
            <a:prstGeom prst="rect">
              <a:avLst/>
            </a:prstGeom>
            <a:noFill/>
            <a:ln w="9525">
              <a:noFill/>
              <a:miter lim="800000"/>
              <a:headEnd/>
              <a:tailEnd/>
            </a:ln>
            <a:effectLst/>
          </p:spPr>
        </p:pic>
        <p:pic>
          <p:nvPicPr>
            <p:cNvPr id="122885" name="Picture 5"/>
            <p:cNvPicPr>
              <a:picLocks noChangeAspect="1" noChangeArrowheads="1"/>
            </p:cNvPicPr>
            <p:nvPr/>
          </p:nvPicPr>
          <p:blipFill>
            <a:blip r:embed="rId3" cstate="print"/>
            <a:srcRect/>
            <a:stretch>
              <a:fillRect/>
            </a:stretch>
          </p:blipFill>
          <p:spPr bwMode="auto">
            <a:xfrm>
              <a:off x="6156364" y="1357298"/>
              <a:ext cx="5514975" cy="4214842"/>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589974"/>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527011" y="1214422"/>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以每个门为起点进行宽度优先搜索计算最短路，就可以知道每个人到达每个门所需的最短时间。如果发现有人任何一个门都到不了，那么他就无法逃脱，否则只需要花上足够长的时间，总能让所有人都逃脱。那么怎样求出逃脱所需的最短时间呢？</a:t>
            </a:r>
            <a:endParaRPr lang="zh-CN" altLang="en-US" dirty="0">
              <a:latin typeface="微软雅黑" pitchFamily="34" charset="-122"/>
              <a:ea typeface="微软雅黑" pitchFamily="34" charset="-122"/>
            </a:endParaRPr>
          </a:p>
        </p:txBody>
      </p:sp>
      <p:sp>
        <p:nvSpPr>
          <p:cNvPr id="12" name="TextBox 11"/>
          <p:cNvSpPr txBox="1"/>
          <p:nvPr/>
        </p:nvSpPr>
        <p:spPr>
          <a:xfrm>
            <a:off x="527011" y="2786058"/>
            <a:ext cx="11144328" cy="45890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由于每个门每秒钟只能通过一个人，所以不能直接将所有人到最近的门的距离中的最大值作为答案。</a:t>
            </a:r>
            <a:endParaRPr lang="zh-CN" altLang="en-US" dirty="0">
              <a:latin typeface="微软雅黑" pitchFamily="34" charset="-122"/>
              <a:ea typeface="微软雅黑" pitchFamily="34" charset="-122"/>
            </a:endParaRPr>
          </a:p>
        </p:txBody>
      </p:sp>
      <p:sp>
        <p:nvSpPr>
          <p:cNvPr id="14" name="TextBox 13"/>
          <p:cNvSpPr txBox="1"/>
          <p:nvPr/>
        </p:nvSpPr>
        <p:spPr>
          <a:xfrm>
            <a:off x="527011" y="3500438"/>
            <a:ext cx="11144328"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b="1" dirty="0" smtClean="0">
                <a:latin typeface="微软雅黑" pitchFamily="34" charset="-122"/>
                <a:ea typeface="微软雅黑" pitchFamily="34" charset="-122"/>
              </a:rPr>
              <a:t>转换角度思考：</a:t>
            </a:r>
            <a:r>
              <a:rPr lang="zh-CN" altLang="en-US" dirty="0" smtClean="0">
                <a:latin typeface="微软雅黑" pitchFamily="34" charset="-122"/>
                <a:ea typeface="微软雅黑" pitchFamily="34" charset="-122"/>
              </a:rPr>
              <a:t>不妨想想看是否可以</a:t>
            </a:r>
            <a:r>
              <a:rPr lang="zh-CN" altLang="en-US" b="1" dirty="0" smtClean="0">
                <a:latin typeface="微软雅黑" pitchFamily="34" charset="-122"/>
                <a:ea typeface="微软雅黑" pitchFamily="34" charset="-122"/>
              </a:rPr>
              <a:t>快速的判断所有人能否在时间</a:t>
            </a:r>
            <a:r>
              <a:rPr lang="en-US" altLang="zh-CN" b="1" dirty="0" smtClean="0">
                <a:latin typeface="微软雅黑" pitchFamily="34" charset="-122"/>
                <a:ea typeface="微软雅黑" pitchFamily="34" charset="-122"/>
              </a:rPr>
              <a:t>T</a:t>
            </a:r>
            <a:r>
              <a:rPr lang="zh-CN" altLang="en-US" b="1" dirty="0" smtClean="0">
                <a:latin typeface="微软雅黑" pitchFamily="34" charset="-122"/>
                <a:ea typeface="微软雅黑" pitchFamily="34" charset="-122"/>
              </a:rPr>
              <a:t>以内逃脱</a:t>
            </a:r>
            <a:r>
              <a:rPr lang="zh-CN" altLang="en-US" dirty="0" smtClean="0">
                <a:latin typeface="微软雅黑" pitchFamily="34" charset="-122"/>
                <a:ea typeface="微软雅黑" pitchFamily="34" charset="-122"/>
              </a:rPr>
              <a:t>，如果能办到的话，就可以通过</a:t>
            </a:r>
            <a:r>
              <a:rPr lang="zh-CN" altLang="en-US" b="1" dirty="0" smtClean="0">
                <a:latin typeface="微软雅黑" pitchFamily="34" charset="-122"/>
                <a:ea typeface="微软雅黑" pitchFamily="34" charset="-122"/>
              </a:rPr>
              <a:t>二分搜索</a:t>
            </a:r>
            <a:r>
              <a:rPr lang="zh-CN" altLang="en-US" dirty="0" smtClean="0">
                <a:latin typeface="微软雅黑" pitchFamily="34" charset="-122"/>
                <a:ea typeface="微软雅黑" pitchFamily="34" charset="-122"/>
              </a:rPr>
              <a:t>求得最短时间了。</a:t>
            </a:r>
            <a:endParaRPr lang="zh-CN" altLang="en-US" dirty="0">
              <a:latin typeface="微软雅黑" pitchFamily="34" charset="-122"/>
              <a:ea typeface="微软雅黑" pitchFamily="34" charset="-122"/>
            </a:endParaRPr>
          </a:p>
        </p:txBody>
      </p:sp>
      <p:sp>
        <p:nvSpPr>
          <p:cNvPr id="15" name="TextBox 14"/>
          <p:cNvSpPr txBox="1"/>
          <p:nvPr/>
        </p:nvSpPr>
        <p:spPr>
          <a:xfrm>
            <a:off x="527011" y="4626295"/>
            <a:ext cx="11144328" cy="13388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考虑某一个门，能在时间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从该门逃脱的人，应该是距离该门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以内的人，并且其中只有一人能够在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时刻从该门逃脱。那么每个时间和门的二元组， 就对应一个能够从中逃脱的人的集合， 而通过计算这个二元组和人组成的二分图的匹配数，就可以判断所有人是否都可以逃脱。</a:t>
            </a:r>
            <a:endParaRPr lang="zh-CN" altLang="en-US" dirty="0">
              <a:latin typeface="微软雅黑" pitchFamily="34" charset="-122"/>
              <a:ea typeface="微软雅黑" pitchFamily="34" charset="-122"/>
            </a:endParaRPr>
          </a:p>
        </p:txBody>
      </p:sp>
      <p:sp>
        <p:nvSpPr>
          <p:cNvPr id="16" name="矩形 15">
            <a:hlinkClick r:id="rId2" action="ppaction://hlinkfile"/>
          </p:cNvPr>
          <p:cNvSpPr/>
          <p:nvPr/>
        </p:nvSpPr>
        <p:spPr>
          <a:xfrm>
            <a:off x="6965836" y="6072206"/>
            <a:ext cx="4848379" cy="338554"/>
          </a:xfrm>
          <a:prstGeom prst="rect">
            <a:avLst/>
          </a:prstGeom>
        </p:spPr>
        <p:txBody>
          <a:bodyPr wrap="none">
            <a:spAutoFit/>
          </a:bodyPr>
          <a:lstStyle/>
          <a:p>
            <a:r>
              <a:rPr lang="en-US" altLang="zh-CN" sz="1600" b="1" i="1" dirty="0" smtClean="0">
                <a:solidFill>
                  <a:srgbClr val="0000FF"/>
                </a:solidFill>
                <a:latin typeface="微软雅黑" pitchFamily="34" charset="-122"/>
                <a:ea typeface="微软雅黑" pitchFamily="34" charset="-122"/>
              </a:rPr>
              <a:t>Evacuation(BFS+</a:t>
            </a:r>
            <a:r>
              <a:rPr lang="zh-CN" altLang="en-US" sz="1600" b="1" i="1" dirty="0" smtClean="0">
                <a:solidFill>
                  <a:srgbClr val="0000FF"/>
                </a:solidFill>
                <a:latin typeface="微软雅黑" pitchFamily="34" charset="-122"/>
                <a:ea typeface="微软雅黑" pitchFamily="34" charset="-122"/>
              </a:rPr>
              <a:t>二分图最大匹配</a:t>
            </a:r>
            <a:r>
              <a:rPr lang="en-US" altLang="zh-CN" sz="1600" b="1" i="1" dirty="0" smtClean="0">
                <a:solidFill>
                  <a:srgbClr val="0000FF"/>
                </a:solidFill>
                <a:latin typeface="微软雅黑" pitchFamily="34" charset="-122"/>
                <a:ea typeface="微软雅黑" pitchFamily="34" charset="-122"/>
              </a:rPr>
              <a:t>+</a:t>
            </a:r>
            <a:r>
              <a:rPr lang="zh-CN" altLang="en-US" sz="1600" b="1" i="1" dirty="0" smtClean="0">
                <a:solidFill>
                  <a:srgbClr val="0000FF"/>
                </a:solidFill>
                <a:latin typeface="微软雅黑" pitchFamily="34" charset="-122"/>
                <a:ea typeface="微软雅黑" pitchFamily="34" charset="-122"/>
              </a:rPr>
              <a:t>二分搜索</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0"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573" y="1357298"/>
            <a:ext cx="3005951"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题目分析（优化处理）：</a:t>
            </a:r>
            <a:endParaRPr lang="zh-CN" altLang="en-US" sz="2000" b="1" dirty="0">
              <a:solidFill>
                <a:srgbClr val="0000FF"/>
              </a:solidFill>
              <a:latin typeface="微软雅黑" pitchFamily="34" charset="-122"/>
              <a:ea typeface="微软雅黑" pitchFamily="34" charset="-122"/>
            </a:endParaRPr>
          </a:p>
        </p:txBody>
      </p:sp>
      <p:sp>
        <p:nvSpPr>
          <p:cNvPr id="15" name="TextBox 14"/>
          <p:cNvSpPr txBox="1"/>
          <p:nvPr/>
        </p:nvSpPr>
        <p:spPr>
          <a:xfrm>
            <a:off x="527011" y="2473621"/>
            <a:ext cx="11144328" cy="21698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pPr>
              <a:lnSpc>
                <a:spcPct val="150000"/>
              </a:lnSpc>
            </a:pPr>
            <a:r>
              <a:rPr lang="zh-CN" altLang="en-US" dirty="0" smtClean="0">
                <a:latin typeface="微软雅黑" pitchFamily="34" charset="-122"/>
                <a:ea typeface="微软雅黑" pitchFamily="34" charset="-122"/>
              </a:rPr>
              <a:t>考虑一下二分搜索中，已知在时间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内无法逃脱，要检查 </a:t>
            </a:r>
            <a:r>
              <a:rPr lang="en-US" altLang="zh-CN" dirty="0" smtClean="0">
                <a:latin typeface="微软雅黑" pitchFamily="34" charset="-122"/>
                <a:ea typeface="微软雅黑" pitchFamily="34" charset="-122"/>
              </a:rPr>
              <a:t>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&gt; T </a:t>
            </a:r>
            <a:r>
              <a:rPr lang="zh-CN" altLang="en-US" dirty="0" smtClean="0">
                <a:latin typeface="微软雅黑" pitchFamily="34" charset="-122"/>
                <a:ea typeface="微软雅黑" pitchFamily="34" charset="-122"/>
              </a:rPr>
              <a:t>的情况。</a:t>
            </a:r>
            <a:r>
              <a:rPr lang="en-US" altLang="zh-CN" dirty="0" smtClean="0">
                <a:latin typeface="微软雅黑" pitchFamily="34" charset="-122"/>
                <a:ea typeface="微软雅黑" pitchFamily="34" charset="-122"/>
              </a:rPr>
              <a:t> T’</a:t>
            </a:r>
            <a:r>
              <a:rPr lang="zh-CN" altLang="en-US" dirty="0" smtClean="0">
                <a:latin typeface="微软雅黑" pitchFamily="34" charset="-122"/>
                <a:ea typeface="微软雅黑" pitchFamily="34" charset="-122"/>
              </a:rPr>
              <a:t>所对应的图相比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所对应的图，只是增加了其中一侧的顶点和与之对应的边。那么根据二分图最大匹配的算法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是按顺序从一侧的顶点开始寻找增广路增广。因此，要求 </a:t>
            </a:r>
            <a:r>
              <a:rPr lang="en-US" altLang="zh-CN" dirty="0" smtClean="0">
                <a:latin typeface="微软雅黑" pitchFamily="34" charset="-122"/>
                <a:ea typeface="微软雅黑" pitchFamily="34" charset="-122"/>
              </a:rPr>
              <a:t>T</a:t>
            </a:r>
            <a:r>
              <a:rPr lang="zh-CN" altLang="en-US" dirty="0" smtClean="0">
                <a:latin typeface="微软雅黑" pitchFamily="34" charset="-122"/>
                <a:ea typeface="微软雅黑" pitchFamily="34" charset="-122"/>
              </a:rPr>
              <a:t>’对应的最大匹配，只要在已求得的 </a:t>
            </a:r>
            <a:r>
              <a:rPr lang="en-US" altLang="zh-CN" dirty="0" smtClean="0">
                <a:latin typeface="微软雅黑" pitchFamily="34" charset="-122"/>
                <a:ea typeface="微软雅黑" pitchFamily="34" charset="-122"/>
              </a:rPr>
              <a:t>T</a:t>
            </a:r>
            <a:r>
              <a:rPr lang="zh-CN" altLang="en-US" dirty="0" smtClean="0">
                <a:latin typeface="微软雅黑" pitchFamily="34" charset="-122"/>
                <a:ea typeface="微软雅黑" pitchFamily="34" charset="-122"/>
              </a:rPr>
              <a:t>’的最大匹配的基础上，继续从新增加的顶点开始寻找增广路增广就可以了。因此，不用二分搜索，只需要直接每次将 </a:t>
            </a:r>
            <a:r>
              <a:rPr lang="en-US" altLang="zh-CN" dirty="0" smtClean="0">
                <a:latin typeface="微软雅黑" pitchFamily="34" charset="-122"/>
                <a:ea typeface="微软雅黑" pitchFamily="34" charset="-122"/>
              </a:rPr>
              <a:t>T </a:t>
            </a:r>
            <a:r>
              <a:rPr lang="zh-CN" altLang="en-US" dirty="0" smtClean="0">
                <a:latin typeface="微软雅黑" pitchFamily="34" charset="-122"/>
                <a:ea typeface="微软雅黑" pitchFamily="34" charset="-122"/>
              </a:rPr>
              <a:t>递增 </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，然后求对应的二分图最大匹配。</a:t>
            </a:r>
            <a:endParaRPr lang="zh-CN" altLang="en-US" dirty="0">
              <a:latin typeface="微软雅黑" pitchFamily="34" charset="-122"/>
              <a:ea typeface="微软雅黑" pitchFamily="34" charset="-122"/>
            </a:endParaRPr>
          </a:p>
        </p:txBody>
      </p:sp>
      <p:sp>
        <p:nvSpPr>
          <p:cNvPr id="16" name="矩形 15">
            <a:hlinkClick r:id="rId2" action="ppaction://hlinkfile"/>
          </p:cNvPr>
          <p:cNvSpPr/>
          <p:nvPr/>
        </p:nvSpPr>
        <p:spPr>
          <a:xfrm>
            <a:off x="7304767" y="5357826"/>
            <a:ext cx="4438010" cy="338554"/>
          </a:xfrm>
          <a:prstGeom prst="rect">
            <a:avLst/>
          </a:prstGeom>
        </p:spPr>
        <p:txBody>
          <a:bodyPr wrap="none">
            <a:spAutoFit/>
          </a:bodyPr>
          <a:lstStyle/>
          <a:p>
            <a:r>
              <a:rPr lang="en-US" altLang="zh-CN" sz="1600" b="1" i="1" dirty="0" smtClean="0">
                <a:solidFill>
                  <a:srgbClr val="0000FF"/>
                </a:solidFill>
                <a:latin typeface="微软雅黑" pitchFamily="34" charset="-122"/>
                <a:ea typeface="微软雅黑" pitchFamily="34" charset="-122"/>
              </a:rPr>
              <a:t>Evacuation(BFS+</a:t>
            </a:r>
            <a:r>
              <a:rPr lang="zh-CN" altLang="en-US" sz="1600" b="1" i="1" dirty="0" smtClean="0">
                <a:solidFill>
                  <a:srgbClr val="0000FF"/>
                </a:solidFill>
                <a:latin typeface="微软雅黑" pitchFamily="34" charset="-122"/>
                <a:ea typeface="微软雅黑" pitchFamily="34" charset="-122"/>
              </a:rPr>
              <a:t>二分图最大匹配</a:t>
            </a:r>
            <a:r>
              <a:rPr lang="en-US" altLang="zh-CN" sz="1600" b="1" i="1" dirty="0" smtClean="0">
                <a:solidFill>
                  <a:srgbClr val="0000FF"/>
                </a:solidFill>
                <a:latin typeface="微软雅黑" pitchFamily="34" charset="-122"/>
                <a:ea typeface="微软雅黑" pitchFamily="34" charset="-122"/>
              </a:rPr>
              <a:t>+</a:t>
            </a:r>
            <a:r>
              <a:rPr lang="zh-CN" altLang="en-US" sz="1600" b="1" i="1" dirty="0" smtClean="0">
                <a:solidFill>
                  <a:srgbClr val="0000FF"/>
                </a:solidFill>
                <a:latin typeface="微软雅黑" pitchFamily="34" charset="-122"/>
                <a:ea typeface="微软雅黑" pitchFamily="34" charset="-122"/>
              </a:rPr>
              <a:t>优化</a:t>
            </a:r>
            <a:r>
              <a:rPr lang="en-US" altLang="zh-CN" sz="1600" b="1" i="1" dirty="0" smtClean="0">
                <a:solidFill>
                  <a:srgbClr val="0000FF"/>
                </a:solidFill>
                <a:latin typeface="微软雅黑" pitchFamily="34" charset="-122"/>
                <a:ea typeface="微软雅黑" pitchFamily="34" charset="-122"/>
              </a:rPr>
              <a:t>).</a:t>
            </a:r>
            <a:r>
              <a:rPr lang="en-US" altLang="zh-CN" sz="1600" b="1" i="1" dirty="0" err="1" smtClean="0">
                <a:solidFill>
                  <a:srgbClr val="0000FF"/>
                </a:solidFill>
                <a:latin typeface="微软雅黑" pitchFamily="34" charset="-122"/>
                <a:ea typeface="微软雅黑" pitchFamily="34" charset="-122"/>
              </a:rPr>
              <a:t>cpp</a:t>
            </a:r>
            <a:endParaRPr lang="zh-CN" altLang="en-US" sz="1600" b="1" i="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474" y="500042"/>
            <a:ext cx="146706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题目分析：</a:t>
            </a:r>
            <a:endParaRPr lang="zh-CN" altLang="en-US" sz="2000" b="1" dirty="0">
              <a:solidFill>
                <a:srgbClr val="0000FF"/>
              </a:solidFill>
              <a:latin typeface="微软雅黑" pitchFamily="34" charset="-122"/>
              <a:ea typeface="微软雅黑" pitchFamily="34" charset="-122"/>
            </a:endParaRPr>
          </a:p>
        </p:txBody>
      </p:sp>
      <p:sp>
        <p:nvSpPr>
          <p:cNvPr id="3" name="TextBox 2"/>
          <p:cNvSpPr txBox="1"/>
          <p:nvPr/>
        </p:nvSpPr>
        <p:spPr>
          <a:xfrm>
            <a:off x="662630" y="1148348"/>
            <a:ext cx="11001452"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首先，容易想到枚举所有交换方案，但一共有 </a:t>
            </a:r>
            <a:r>
              <a:rPr lang="en-US" altLang="zh-CN" b="1" dirty="0" smtClean="0">
                <a:latin typeface="微软雅黑" pitchFamily="34" charset="-122"/>
                <a:ea typeface="微软雅黑" pitchFamily="34" charset="-122"/>
              </a:rPr>
              <a:t>n</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种方案，在 </a:t>
            </a:r>
            <a:r>
              <a:rPr lang="en-US" altLang="zh-CN" dirty="0" smtClean="0">
                <a:latin typeface="微软雅黑" pitchFamily="34" charset="-122"/>
                <a:ea typeface="微软雅黑" pitchFamily="34" charset="-122"/>
              </a:rPr>
              <a:t>Large </a:t>
            </a:r>
            <a:r>
              <a:rPr lang="zh-CN" altLang="en-US" dirty="0" smtClean="0">
                <a:latin typeface="微软雅黑" pitchFamily="34" charset="-122"/>
                <a:ea typeface="微软雅黑" pitchFamily="34" charset="-122"/>
              </a:rPr>
              <a:t>的情况就会</a:t>
            </a:r>
            <a:r>
              <a:rPr lang="zh-CN" altLang="en-US" b="1" dirty="0" smtClean="0">
                <a:solidFill>
                  <a:srgbClr val="FF0000"/>
                </a:solidFill>
                <a:latin typeface="微软雅黑" pitchFamily="34" charset="-122"/>
                <a:ea typeface="微软雅黑" pitchFamily="34" charset="-122"/>
              </a:rPr>
              <a:t>超时</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TextBox 4"/>
          <p:cNvSpPr txBox="1"/>
          <p:nvPr/>
        </p:nvSpPr>
        <p:spPr>
          <a:xfrm>
            <a:off x="626912" y="2626031"/>
            <a:ext cx="11072889" cy="8744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下三角矩阵的第一行应该具有 </a:t>
            </a:r>
            <a:r>
              <a:rPr lang="en-US" altLang="zh-CN" dirty="0" smtClean="0">
                <a:latin typeface="微软雅黑" pitchFamily="34" charset="-122"/>
                <a:ea typeface="微软雅黑" pitchFamily="34" charset="-122"/>
              </a:rPr>
              <a:t>00…0 </a:t>
            </a:r>
            <a:r>
              <a:rPr lang="zh-CN" altLang="en-US" dirty="0" smtClean="0">
                <a:latin typeface="微软雅黑" pitchFamily="34" charset="-122"/>
                <a:ea typeface="微软雅黑" pitchFamily="34" charset="-122"/>
              </a:rPr>
              <a:t>或是 </a:t>
            </a:r>
            <a:r>
              <a:rPr lang="en-US" altLang="zh-CN" dirty="0" smtClean="0">
                <a:latin typeface="微软雅黑" pitchFamily="34" charset="-122"/>
                <a:ea typeface="微软雅黑" pitchFamily="34" charset="-122"/>
              </a:rPr>
              <a:t>10…0 </a:t>
            </a:r>
            <a:r>
              <a:rPr lang="zh-CN" altLang="en-US" dirty="0" smtClean="0">
                <a:latin typeface="微软雅黑" pitchFamily="34" charset="-122"/>
                <a:ea typeface="微软雅黑" pitchFamily="34" charset="-122"/>
              </a:rPr>
              <a:t>的形式。可以交换到第一行的行当然也可以交换到第二及之后的行，当有多个满足条件的行时，很明显选择离第一行近的行对应的最终费用会更小。（</a:t>
            </a:r>
            <a:r>
              <a:rPr lang="zh-CN" altLang="en-US" b="1" dirty="0" smtClean="0">
                <a:latin typeface="微软雅黑" pitchFamily="34" charset="-122"/>
                <a:ea typeface="微软雅黑" pitchFamily="34" charset="-122"/>
              </a:rPr>
              <a:t>贪心思想</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p:txBody>
      </p:sp>
      <p:sp>
        <p:nvSpPr>
          <p:cNvPr id="6" name="矩形 5"/>
          <p:cNvSpPr/>
          <p:nvPr/>
        </p:nvSpPr>
        <p:spPr>
          <a:xfrm>
            <a:off x="626911" y="1992475"/>
            <a:ext cx="11072890" cy="507831"/>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想一想最后一步的情形：即最后应该把哪一行交换到第一行？</a:t>
            </a:r>
            <a:endParaRPr lang="zh-CN" altLang="en-US" b="1" dirty="0">
              <a:latin typeface="微软雅黑" pitchFamily="34" charset="-122"/>
              <a:ea typeface="微软雅黑" pitchFamily="34" charset="-122"/>
            </a:endParaRPr>
          </a:p>
        </p:txBody>
      </p:sp>
      <p:sp>
        <p:nvSpPr>
          <p:cNvPr id="12" name="TextBox 11"/>
          <p:cNvSpPr txBox="1"/>
          <p:nvPr/>
        </p:nvSpPr>
        <p:spPr>
          <a:xfrm>
            <a:off x="626912" y="3983353"/>
            <a:ext cx="11072889"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dirty="0" smtClean="0">
                <a:latin typeface="微软雅黑" pitchFamily="34" charset="-122"/>
                <a:ea typeface="微软雅黑" pitchFamily="34" charset="-122"/>
              </a:rPr>
              <a:t>确定第一行后，就没有必要再移动它了，于是对于之后的行就可以用同样的思路处理。</a:t>
            </a:r>
            <a:endParaRPr lang="en-US" altLang="zh-CN" b="1" dirty="0" smtClean="0">
              <a:latin typeface="微软雅黑" pitchFamily="34" charset="-122"/>
              <a:ea typeface="微软雅黑" pitchFamily="34" charset="-122"/>
            </a:endParaRPr>
          </a:p>
        </p:txBody>
      </p:sp>
      <p:sp>
        <p:nvSpPr>
          <p:cNvPr id="11" name="TextBox 10"/>
          <p:cNvSpPr txBox="1"/>
          <p:nvPr/>
        </p:nvSpPr>
        <p:spPr>
          <a:xfrm>
            <a:off x="627477" y="5000636"/>
            <a:ext cx="11072889"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zh-CN" altLang="en-US" b="1" dirty="0" smtClean="0">
                <a:latin typeface="微软雅黑" pitchFamily="34" charset="-122"/>
                <a:ea typeface="微软雅黑" pitchFamily="34" charset="-122"/>
              </a:rPr>
              <a:t>优化：</a:t>
            </a:r>
            <a:r>
              <a:rPr lang="zh-CN" altLang="en-US" dirty="0" smtClean="0">
                <a:latin typeface="微软雅黑" pitchFamily="34" charset="-122"/>
                <a:ea typeface="微软雅黑" pitchFamily="34" charset="-122"/>
              </a:rPr>
              <a:t>每行的 </a:t>
            </a:r>
            <a:r>
              <a:rPr lang="en-US" altLang="zh-CN" dirty="0" smtClean="0">
                <a:latin typeface="微软雅黑" pitchFamily="34" charset="-122"/>
                <a:ea typeface="微软雅黑" pitchFamily="34" charset="-122"/>
              </a:rPr>
              <a:t>0 </a:t>
            </a:r>
            <a:r>
              <a:rPr lang="zh-CN" altLang="en-US" dirty="0" smtClean="0">
                <a:latin typeface="微软雅黑" pitchFamily="34" charset="-122"/>
                <a:ea typeface="微软雅黑" pitchFamily="34" charset="-122"/>
              </a:rPr>
              <a:t>和 </a:t>
            </a:r>
            <a:r>
              <a:rPr lang="en-US" altLang="zh-CN" dirty="0" smtClean="0">
                <a:latin typeface="微软雅黑" pitchFamily="34" charset="-122"/>
                <a:ea typeface="微软雅黑" pitchFamily="34" charset="-122"/>
              </a:rPr>
              <a:t>1 </a:t>
            </a:r>
            <a:r>
              <a:rPr lang="zh-CN" altLang="en-US" dirty="0" smtClean="0">
                <a:latin typeface="微软雅黑" pitchFamily="34" charset="-122"/>
                <a:ea typeface="微软雅黑" pitchFamily="34" charset="-122"/>
              </a:rPr>
              <a:t>的位置并不重要，只要知道每行最后一个 </a:t>
            </a:r>
            <a:r>
              <a:rPr lang="en-US" altLang="zh-CN" dirty="0" smtClean="0">
                <a:latin typeface="微软雅黑" pitchFamily="34" charset="-122"/>
                <a:ea typeface="微软雅黑" pitchFamily="34" charset="-122"/>
              </a:rPr>
              <a:t>1 </a:t>
            </a:r>
            <a:r>
              <a:rPr lang="zh-CN" altLang="en-US" dirty="0" smtClean="0">
                <a:latin typeface="微软雅黑" pitchFamily="34" charset="-122"/>
                <a:ea typeface="微软雅黑" pitchFamily="34" charset="-122"/>
              </a:rPr>
              <a:t>所在的位置就足够了。于是可以预先将这些位置计算好，从而降低交换时的复杂度。直接按矩阵的形式处理的复杂度时</a:t>
            </a:r>
            <a:r>
              <a:rPr lang="en-US" altLang="zh-CN" dirty="0" smtClean="0">
                <a:latin typeface="微软雅黑" pitchFamily="34" charset="-122"/>
                <a:ea typeface="微软雅黑" pitchFamily="34" charset="-122"/>
              </a:rPr>
              <a:t>O</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N</a:t>
            </a:r>
            <a:r>
              <a:rPr lang="en-US" altLang="zh-CN" baseline="30000" dirty="0" err="1"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），预处理后为</a:t>
            </a:r>
            <a:r>
              <a:rPr lang="en-US" altLang="zh-CN" b="1" dirty="0" smtClean="0">
                <a:latin typeface="微软雅黑" pitchFamily="34" charset="-122"/>
                <a:ea typeface="微软雅黑" pitchFamily="34" charset="-122"/>
              </a:rPr>
              <a:t>O</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N</a:t>
            </a:r>
            <a:r>
              <a:rPr lang="en-US" altLang="zh-CN" b="1" baseline="30000" dirty="0" err="1"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p:txBody>
      </p:sp>
      <p:sp>
        <p:nvSpPr>
          <p:cNvPr id="13" name="矩形 12">
            <a:hlinkClick r:id="rId2" action="ppaction://hlinkfile"/>
          </p:cNvPr>
          <p:cNvSpPr/>
          <p:nvPr/>
        </p:nvSpPr>
        <p:spPr>
          <a:xfrm>
            <a:off x="10028265" y="6072206"/>
            <a:ext cx="1662763" cy="369332"/>
          </a:xfrm>
          <a:prstGeom prst="rect">
            <a:avLst/>
          </a:prstGeom>
        </p:spPr>
        <p:txBody>
          <a:bodyPr wrap="none">
            <a:spAutoFit/>
          </a:bodyPr>
          <a:lstStyle/>
          <a:p>
            <a:r>
              <a:rPr lang="en-US" altLang="zh-CN" b="1" i="1" dirty="0" smtClean="0">
                <a:solidFill>
                  <a:srgbClr val="0000FF"/>
                </a:solidFill>
              </a:rPr>
              <a:t>Crazy </a:t>
            </a:r>
            <a:r>
              <a:rPr lang="en-US" altLang="zh-CN" b="1" i="1" dirty="0" err="1" smtClean="0">
                <a:solidFill>
                  <a:srgbClr val="0000FF"/>
                </a:solidFill>
              </a:rPr>
              <a:t>Rows.cpp</a:t>
            </a:r>
            <a:endParaRPr lang="zh-CN" altLang="en-US" b="1" i="1" dirty="0">
              <a:solidFill>
                <a:srgbClr val="0000FF"/>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6"/>
                                        </p:tgtEl>
                                        <p:attrNameLst>
                                          <p:attrName>style.visibility</p:attrName>
                                        </p:attrNameLst>
                                      </p:cBhvr>
                                      <p:to>
                                        <p:strVal val="visible"/>
                                      </p:to>
                                    </p:set>
                                    <p:anim calcmode="discrete" valueType="clr">
                                      <p:cBhvr override="childStyle">
                                        <p:cTn id="13"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
                                        </p:tgtEl>
                                        <p:attrNameLst>
                                          <p:attrName>fillcolor</p:attrName>
                                        </p:attrNameLst>
                                      </p:cBhvr>
                                      <p:tavLst>
                                        <p:tav tm="0">
                                          <p:val>
                                            <p:clrVal>
                                              <a:schemeClr val="accent2"/>
                                            </p:clrVal>
                                          </p:val>
                                        </p:tav>
                                        <p:tav tm="50000">
                                          <p:val>
                                            <p:clrVal>
                                              <a:schemeClr val="hlink"/>
                                            </p:clrVal>
                                          </p:val>
                                        </p:tav>
                                      </p:tavLst>
                                    </p:anim>
                                    <p:set>
                                      <p:cBhvr>
                                        <p:cTn id="15" dur="80"/>
                                        <p:tgtEl>
                                          <p:spTgt spid="6"/>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12" grpId="0" animBg="1"/>
      <p:bldP spid="11" grpId="0" animBg="1"/>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14257</TotalTime>
  <Words>5607</Words>
  <Application>Microsoft Office PowerPoint</Application>
  <PresentationFormat>自定义</PresentationFormat>
  <Paragraphs>291</Paragraphs>
  <Slides>83</Slides>
  <Notes>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83</vt:i4>
      </vt:variant>
    </vt:vector>
  </HeadingPairs>
  <TitlesOfParts>
    <vt:vector size="86" baseType="lpstr">
      <vt:lpstr>Office 主题</vt:lpstr>
      <vt:lpstr>公式</vt:lpstr>
      <vt:lpstr>Equation</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teacher</cp:lastModifiedBy>
  <cp:revision>2563</cp:revision>
  <dcterms:modified xsi:type="dcterms:W3CDTF">2021-10-04T04:57:01Z</dcterms:modified>
</cp:coreProperties>
</file>